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8" r:id="rId3"/>
    <p:sldId id="261" r:id="rId4"/>
    <p:sldId id="260" r:id="rId5"/>
    <p:sldId id="262" r:id="rId6"/>
    <p:sldId id="278" r:id="rId7"/>
    <p:sldId id="263" r:id="rId8"/>
    <p:sldId id="264" r:id="rId9"/>
    <p:sldId id="276" r:id="rId10"/>
    <p:sldId id="259" r:id="rId11"/>
    <p:sldId id="265" r:id="rId12"/>
    <p:sldId id="267" r:id="rId13"/>
    <p:sldId id="268" r:id="rId14"/>
    <p:sldId id="257" r:id="rId15"/>
    <p:sldId id="274" r:id="rId16"/>
    <p:sldId id="269" r:id="rId17"/>
    <p:sldId id="279" r:id="rId18"/>
    <p:sldId id="270" r:id="rId19"/>
    <p:sldId id="271" r:id="rId20"/>
    <p:sldId id="277"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4C6187-3B02-48BF-AB11-7EAD2549EF12}" v="2185" dt="2023-06-29T18:11:38.928"/>
    <p1510:client id="{7105980D-A94E-47F2-B40C-1DF75E4CA8C3}" v="49" dt="2023-06-29T22:05:08.836"/>
    <p1510:client id="{C5A86AFB-B54A-4FB9-A8B6-BEEE9A90E725}" v="1" dt="2023-06-29T18:52:02.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4" autoAdjust="0"/>
    <p:restoredTop sz="77136" autoAdjust="0"/>
  </p:normalViewPr>
  <p:slideViewPr>
    <p:cSldViewPr snapToGrid="0">
      <p:cViewPr varScale="1">
        <p:scale>
          <a:sx n="66" d="100"/>
          <a:sy n="66" d="100"/>
        </p:scale>
        <p:origin x="1325" y="6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ttrell, Megan" userId="e750d70a-009b-4e3b-a772-82b82242755e" providerId="ADAL" clId="{7105980D-A94E-47F2-B40C-1DF75E4CA8C3}"/>
    <pc:docChg chg="undo custSel delSld modSld">
      <pc:chgData name="Luttrell, Megan" userId="e750d70a-009b-4e3b-a772-82b82242755e" providerId="ADAL" clId="{7105980D-A94E-47F2-B40C-1DF75E4CA8C3}" dt="2023-06-29T22:04:40.541" v="4578" actId="1076"/>
      <pc:docMkLst>
        <pc:docMk/>
      </pc:docMkLst>
      <pc:sldChg chg="modSp mod">
        <pc:chgData name="Luttrell, Megan" userId="e750d70a-009b-4e3b-a772-82b82242755e" providerId="ADAL" clId="{7105980D-A94E-47F2-B40C-1DF75E4CA8C3}" dt="2023-06-29T21:36:50.308" v="4510" actId="33553"/>
        <pc:sldMkLst>
          <pc:docMk/>
          <pc:sldMk cId="3707019546" sldId="256"/>
        </pc:sldMkLst>
        <pc:spChg chg="mod">
          <ac:chgData name="Luttrell, Megan" userId="e750d70a-009b-4e3b-a772-82b82242755e" providerId="ADAL" clId="{7105980D-A94E-47F2-B40C-1DF75E4CA8C3}" dt="2023-06-29T21:36:50.308" v="4510" actId="33553"/>
          <ac:spMkLst>
            <pc:docMk/>
            <pc:sldMk cId="3707019546" sldId="256"/>
            <ac:spMk id="4" creationId="{8F2AF29E-38CC-EB6D-75CA-E68911AC077F}"/>
          </ac:spMkLst>
        </pc:spChg>
      </pc:sldChg>
      <pc:sldChg chg="modSp mod">
        <pc:chgData name="Luttrell, Megan" userId="e750d70a-009b-4e3b-a772-82b82242755e" providerId="ADAL" clId="{7105980D-A94E-47F2-B40C-1DF75E4CA8C3}" dt="2023-06-29T21:44:32.973" v="4576" actId="14100"/>
        <pc:sldMkLst>
          <pc:docMk/>
          <pc:sldMk cId="1748616481" sldId="257"/>
        </pc:sldMkLst>
        <pc:spChg chg="mod">
          <ac:chgData name="Luttrell, Megan" userId="e750d70a-009b-4e3b-a772-82b82242755e" providerId="ADAL" clId="{7105980D-A94E-47F2-B40C-1DF75E4CA8C3}" dt="2023-06-29T21:38:15.325" v="4525" actId="33553"/>
          <ac:spMkLst>
            <pc:docMk/>
            <pc:sldMk cId="1748616481" sldId="257"/>
            <ac:spMk id="6" creationId="{4DE2B90C-B548-F9A8-8DA9-0BDE7A077CE3}"/>
          </ac:spMkLst>
        </pc:spChg>
        <pc:picChg chg="mod ord">
          <ac:chgData name="Luttrell, Megan" userId="e750d70a-009b-4e3b-a772-82b82242755e" providerId="ADAL" clId="{7105980D-A94E-47F2-B40C-1DF75E4CA8C3}" dt="2023-06-29T21:44:32.973" v="4576" actId="14100"/>
          <ac:picMkLst>
            <pc:docMk/>
            <pc:sldMk cId="1748616481" sldId="257"/>
            <ac:picMk id="2" creationId="{B9542E79-B75E-FA92-8525-70CC32F7543F}"/>
          </ac:picMkLst>
        </pc:picChg>
        <pc:picChg chg="mod">
          <ac:chgData name="Luttrell, Megan" userId="e750d70a-009b-4e3b-a772-82b82242755e" providerId="ADAL" clId="{7105980D-A94E-47F2-B40C-1DF75E4CA8C3}" dt="2023-06-29T21:41:51.120" v="4557"/>
          <ac:picMkLst>
            <pc:docMk/>
            <pc:sldMk cId="1748616481" sldId="257"/>
            <ac:picMk id="3" creationId="{DDF7D5D5-C78E-186B-95D7-419C3DA13F75}"/>
          </ac:picMkLst>
        </pc:picChg>
        <pc:picChg chg="mod">
          <ac:chgData name="Luttrell, Megan" userId="e750d70a-009b-4e3b-a772-82b82242755e" providerId="ADAL" clId="{7105980D-A94E-47F2-B40C-1DF75E4CA8C3}" dt="2023-06-29T21:44:25.790" v="4573" actId="1076"/>
          <ac:picMkLst>
            <pc:docMk/>
            <pc:sldMk cId="1748616481" sldId="257"/>
            <ac:picMk id="5" creationId="{1E506FC3-7835-8D7C-EFF4-90715A481EDB}"/>
          </ac:picMkLst>
        </pc:picChg>
      </pc:sldChg>
      <pc:sldChg chg="modSp mod">
        <pc:chgData name="Luttrell, Megan" userId="e750d70a-009b-4e3b-a772-82b82242755e" providerId="ADAL" clId="{7105980D-A94E-47F2-B40C-1DF75E4CA8C3}" dt="2023-06-29T21:39:52.616" v="4539"/>
        <pc:sldMkLst>
          <pc:docMk/>
          <pc:sldMk cId="533558474" sldId="258"/>
        </pc:sldMkLst>
        <pc:spChg chg="mod">
          <ac:chgData name="Luttrell, Megan" userId="e750d70a-009b-4e3b-a772-82b82242755e" providerId="ADAL" clId="{7105980D-A94E-47F2-B40C-1DF75E4CA8C3}" dt="2023-06-29T21:39:41.359" v="4536"/>
          <ac:spMkLst>
            <pc:docMk/>
            <pc:sldMk cId="533558474" sldId="258"/>
            <ac:spMk id="3" creationId="{E093632D-FA30-76E5-F480-800F9227A959}"/>
          </ac:spMkLst>
        </pc:spChg>
        <pc:spChg chg="mod">
          <ac:chgData name="Luttrell, Megan" userId="e750d70a-009b-4e3b-a772-82b82242755e" providerId="ADAL" clId="{7105980D-A94E-47F2-B40C-1DF75E4CA8C3}" dt="2023-06-29T21:37:00.039" v="4511" actId="33553"/>
          <ac:spMkLst>
            <pc:docMk/>
            <pc:sldMk cId="533558474" sldId="258"/>
            <ac:spMk id="10" creationId="{FA22FBC1-6335-C32D-391F-81C72027F53F}"/>
          </ac:spMkLst>
        </pc:spChg>
        <pc:picChg chg="mod">
          <ac:chgData name="Luttrell, Megan" userId="e750d70a-009b-4e3b-a772-82b82242755e" providerId="ADAL" clId="{7105980D-A94E-47F2-B40C-1DF75E4CA8C3}" dt="2023-06-29T21:39:52.616" v="4539"/>
          <ac:picMkLst>
            <pc:docMk/>
            <pc:sldMk cId="533558474" sldId="258"/>
            <ac:picMk id="5" creationId="{B6703B54-5C92-6C75-3F41-D3B5EB028D0A}"/>
          </ac:picMkLst>
        </pc:picChg>
      </pc:sldChg>
      <pc:sldChg chg="modSp mod">
        <pc:chgData name="Luttrell, Megan" userId="e750d70a-009b-4e3b-a772-82b82242755e" providerId="ADAL" clId="{7105980D-A94E-47F2-B40C-1DF75E4CA8C3}" dt="2023-06-29T21:37:55.638" v="4521" actId="33553"/>
        <pc:sldMkLst>
          <pc:docMk/>
          <pc:sldMk cId="1711188372" sldId="259"/>
        </pc:sldMkLst>
        <pc:spChg chg="mod">
          <ac:chgData name="Luttrell, Megan" userId="e750d70a-009b-4e3b-a772-82b82242755e" providerId="ADAL" clId="{7105980D-A94E-47F2-B40C-1DF75E4CA8C3}" dt="2023-06-29T21:37:55.638" v="4521" actId="33553"/>
          <ac:spMkLst>
            <pc:docMk/>
            <pc:sldMk cId="1711188372" sldId="259"/>
            <ac:spMk id="3" creationId="{F0F25282-05E7-CB1C-0907-1BB17FE90056}"/>
          </ac:spMkLst>
        </pc:spChg>
      </pc:sldChg>
      <pc:sldChg chg="modSp mod">
        <pc:chgData name="Luttrell, Megan" userId="e750d70a-009b-4e3b-a772-82b82242755e" providerId="ADAL" clId="{7105980D-A94E-47F2-B40C-1DF75E4CA8C3}" dt="2023-06-29T21:37:08.709" v="4513" actId="33553"/>
        <pc:sldMkLst>
          <pc:docMk/>
          <pc:sldMk cId="476023896" sldId="260"/>
        </pc:sldMkLst>
        <pc:spChg chg="mod">
          <ac:chgData name="Luttrell, Megan" userId="e750d70a-009b-4e3b-a772-82b82242755e" providerId="ADAL" clId="{7105980D-A94E-47F2-B40C-1DF75E4CA8C3}" dt="2023-06-29T21:37:08.709" v="4513" actId="33553"/>
          <ac:spMkLst>
            <pc:docMk/>
            <pc:sldMk cId="476023896" sldId="260"/>
            <ac:spMk id="5" creationId="{E588F7D8-BDEF-9524-0C8A-CFD1224549D6}"/>
          </ac:spMkLst>
        </pc:spChg>
      </pc:sldChg>
      <pc:sldChg chg="modSp mod">
        <pc:chgData name="Luttrell, Megan" userId="e750d70a-009b-4e3b-a772-82b82242755e" providerId="ADAL" clId="{7105980D-A94E-47F2-B40C-1DF75E4CA8C3}" dt="2023-06-29T21:40:06.038" v="4541"/>
        <pc:sldMkLst>
          <pc:docMk/>
          <pc:sldMk cId="1649165124" sldId="261"/>
        </pc:sldMkLst>
        <pc:spChg chg="mod">
          <ac:chgData name="Luttrell, Megan" userId="e750d70a-009b-4e3b-a772-82b82242755e" providerId="ADAL" clId="{7105980D-A94E-47F2-B40C-1DF75E4CA8C3}" dt="2023-06-29T21:40:03.463" v="4540"/>
          <ac:spMkLst>
            <pc:docMk/>
            <pc:sldMk cId="1649165124" sldId="261"/>
            <ac:spMk id="4" creationId="{3D5008B7-6302-9294-8F83-84FA16972514}"/>
          </ac:spMkLst>
        </pc:spChg>
        <pc:picChg chg="mod">
          <ac:chgData name="Luttrell, Megan" userId="e750d70a-009b-4e3b-a772-82b82242755e" providerId="ADAL" clId="{7105980D-A94E-47F2-B40C-1DF75E4CA8C3}" dt="2023-06-29T21:40:06.038" v="4541"/>
          <ac:picMkLst>
            <pc:docMk/>
            <pc:sldMk cId="1649165124" sldId="261"/>
            <ac:picMk id="3" creationId="{02100E78-2B3B-BAED-D643-2C5BD4E7734A}"/>
          </ac:picMkLst>
        </pc:picChg>
      </pc:sldChg>
      <pc:sldChg chg="modSp mod">
        <pc:chgData name="Luttrell, Megan" userId="e750d70a-009b-4e3b-a772-82b82242755e" providerId="ADAL" clId="{7105980D-A94E-47F2-B40C-1DF75E4CA8C3}" dt="2023-06-29T21:37:12.015" v="4514" actId="33553"/>
        <pc:sldMkLst>
          <pc:docMk/>
          <pc:sldMk cId="3530465702" sldId="262"/>
        </pc:sldMkLst>
        <pc:spChg chg="mod">
          <ac:chgData name="Luttrell, Megan" userId="e750d70a-009b-4e3b-a772-82b82242755e" providerId="ADAL" clId="{7105980D-A94E-47F2-B40C-1DF75E4CA8C3}" dt="2023-06-29T21:37:12.015" v="4514" actId="33553"/>
          <ac:spMkLst>
            <pc:docMk/>
            <pc:sldMk cId="3530465702" sldId="262"/>
            <ac:spMk id="7" creationId="{DDF610F4-D775-9503-8835-F9FBFFE445AF}"/>
          </ac:spMkLst>
        </pc:spChg>
      </pc:sldChg>
      <pc:sldChg chg="modSp mod">
        <pc:chgData name="Luttrell, Megan" userId="e750d70a-009b-4e3b-a772-82b82242755e" providerId="ADAL" clId="{7105980D-A94E-47F2-B40C-1DF75E4CA8C3}" dt="2023-06-29T21:40:56.907" v="4553"/>
        <pc:sldMkLst>
          <pc:docMk/>
          <pc:sldMk cId="325843691" sldId="263"/>
        </pc:sldMkLst>
        <pc:spChg chg="mod">
          <ac:chgData name="Luttrell, Megan" userId="e750d70a-009b-4e3b-a772-82b82242755e" providerId="ADAL" clId="{7105980D-A94E-47F2-B40C-1DF75E4CA8C3}" dt="2023-06-29T21:40:37.377" v="4542"/>
          <ac:spMkLst>
            <pc:docMk/>
            <pc:sldMk cId="325843691" sldId="263"/>
            <ac:spMk id="6" creationId="{9E1F152D-3101-282E-0FC9-C61B56882465}"/>
          </ac:spMkLst>
        </pc:spChg>
        <pc:graphicFrameChg chg="mod">
          <ac:chgData name="Luttrell, Megan" userId="e750d70a-009b-4e3b-a772-82b82242755e" providerId="ADAL" clId="{7105980D-A94E-47F2-B40C-1DF75E4CA8C3}" dt="2023-06-29T21:40:56.907" v="4553"/>
          <ac:graphicFrameMkLst>
            <pc:docMk/>
            <pc:sldMk cId="325843691" sldId="263"/>
            <ac:graphicFrameMk id="5" creationId="{573F6BB1-EDA5-0CF7-2163-0C467C6B60C5}"/>
          </ac:graphicFrameMkLst>
        </pc:graphicFrameChg>
        <pc:picChg chg="mod">
          <ac:chgData name="Luttrell, Megan" userId="e750d70a-009b-4e3b-a772-82b82242755e" providerId="ADAL" clId="{7105980D-A94E-47F2-B40C-1DF75E4CA8C3}" dt="2023-06-29T21:40:44.474" v="4548"/>
          <ac:picMkLst>
            <pc:docMk/>
            <pc:sldMk cId="325843691" sldId="263"/>
            <ac:picMk id="2" creationId="{26B5AB09-4361-207D-E149-BBE10207E582}"/>
          </ac:picMkLst>
        </pc:picChg>
        <pc:picChg chg="mod">
          <ac:chgData name="Luttrell, Megan" userId="e750d70a-009b-4e3b-a772-82b82242755e" providerId="ADAL" clId="{7105980D-A94E-47F2-B40C-1DF75E4CA8C3}" dt="2023-06-29T21:40:49.487" v="4552"/>
          <ac:picMkLst>
            <pc:docMk/>
            <pc:sldMk cId="325843691" sldId="263"/>
            <ac:picMk id="4" creationId="{33DF6B1E-A712-3E79-D096-AE3ACBD73768}"/>
          </ac:picMkLst>
        </pc:picChg>
      </pc:sldChg>
      <pc:sldChg chg="modSp mod">
        <pc:chgData name="Luttrell, Megan" userId="e750d70a-009b-4e3b-a772-82b82242755e" providerId="ADAL" clId="{7105980D-A94E-47F2-B40C-1DF75E4CA8C3}" dt="2023-06-29T22:04:40.541" v="4578" actId="1076"/>
        <pc:sldMkLst>
          <pc:docMk/>
          <pc:sldMk cId="748765190" sldId="264"/>
        </pc:sldMkLst>
        <pc:spChg chg="mod">
          <ac:chgData name="Luttrell, Megan" userId="e750d70a-009b-4e3b-a772-82b82242755e" providerId="ADAL" clId="{7105980D-A94E-47F2-B40C-1DF75E4CA8C3}" dt="2023-06-29T21:37:49.034" v="4519" actId="33553"/>
          <ac:spMkLst>
            <pc:docMk/>
            <pc:sldMk cId="748765190" sldId="264"/>
            <ac:spMk id="6" creationId="{43EB0FB2-B61F-0146-7325-EB7133C7C4F4}"/>
          </ac:spMkLst>
        </pc:spChg>
        <pc:picChg chg="mod ord">
          <ac:chgData name="Luttrell, Megan" userId="e750d70a-009b-4e3b-a772-82b82242755e" providerId="ADAL" clId="{7105980D-A94E-47F2-B40C-1DF75E4CA8C3}" dt="2023-06-29T21:44:46.684" v="4577" actId="167"/>
          <ac:picMkLst>
            <pc:docMk/>
            <pc:sldMk cId="748765190" sldId="264"/>
            <ac:picMk id="4" creationId="{BE8B61CC-1FE4-CF3D-439C-2FEA7CC7DB16}"/>
          </ac:picMkLst>
        </pc:picChg>
        <pc:picChg chg="mod">
          <ac:chgData name="Luttrell, Megan" userId="e750d70a-009b-4e3b-a772-82b82242755e" providerId="ADAL" clId="{7105980D-A94E-47F2-B40C-1DF75E4CA8C3}" dt="2023-06-29T22:04:40.541" v="4578" actId="1076"/>
          <ac:picMkLst>
            <pc:docMk/>
            <pc:sldMk cId="748765190" sldId="264"/>
            <ac:picMk id="5" creationId="{22F7031F-49D5-467E-3CFA-4EFF1C8BA4B2}"/>
          </ac:picMkLst>
        </pc:picChg>
        <pc:picChg chg="mod">
          <ac:chgData name="Luttrell, Megan" userId="e750d70a-009b-4e3b-a772-82b82242755e" providerId="ADAL" clId="{7105980D-A94E-47F2-B40C-1DF75E4CA8C3}" dt="2023-06-29T21:41:18.220" v="4555"/>
          <ac:picMkLst>
            <pc:docMk/>
            <pc:sldMk cId="748765190" sldId="264"/>
            <ac:picMk id="1026" creationId="{47DD11A6-FF93-5BCD-25FC-C3C6310771B3}"/>
          </ac:picMkLst>
        </pc:picChg>
      </pc:sldChg>
      <pc:sldChg chg="modSp mod">
        <pc:chgData name="Luttrell, Megan" userId="e750d70a-009b-4e3b-a772-82b82242755e" providerId="ADAL" clId="{7105980D-A94E-47F2-B40C-1DF75E4CA8C3}" dt="2023-06-29T21:38:00.625" v="4522" actId="33553"/>
        <pc:sldMkLst>
          <pc:docMk/>
          <pc:sldMk cId="2958821768" sldId="265"/>
        </pc:sldMkLst>
        <pc:spChg chg="mod">
          <ac:chgData name="Luttrell, Megan" userId="e750d70a-009b-4e3b-a772-82b82242755e" providerId="ADAL" clId="{7105980D-A94E-47F2-B40C-1DF75E4CA8C3}" dt="2023-06-29T21:38:00.625" v="4522" actId="33553"/>
          <ac:spMkLst>
            <pc:docMk/>
            <pc:sldMk cId="2958821768" sldId="265"/>
            <ac:spMk id="6" creationId="{164897D3-C04C-BBB4-3180-6452E784AE8A}"/>
          </ac:spMkLst>
        </pc:spChg>
      </pc:sldChg>
      <pc:sldChg chg="modSp mod">
        <pc:chgData name="Luttrell, Megan" userId="e750d70a-009b-4e3b-a772-82b82242755e" providerId="ADAL" clId="{7105980D-A94E-47F2-B40C-1DF75E4CA8C3}" dt="2023-06-29T21:38:05.317" v="4523" actId="33553"/>
        <pc:sldMkLst>
          <pc:docMk/>
          <pc:sldMk cId="2671857986" sldId="267"/>
        </pc:sldMkLst>
        <pc:spChg chg="mod">
          <ac:chgData name="Luttrell, Megan" userId="e750d70a-009b-4e3b-a772-82b82242755e" providerId="ADAL" clId="{7105980D-A94E-47F2-B40C-1DF75E4CA8C3}" dt="2023-06-29T21:38:05.317" v="4523" actId="33553"/>
          <ac:spMkLst>
            <pc:docMk/>
            <pc:sldMk cId="2671857986" sldId="267"/>
            <ac:spMk id="5" creationId="{D0FDEC9A-4BA5-167F-2CC7-E60401B330B2}"/>
          </ac:spMkLst>
        </pc:spChg>
      </pc:sldChg>
      <pc:sldChg chg="modSp mod">
        <pc:chgData name="Luttrell, Megan" userId="e750d70a-009b-4e3b-a772-82b82242755e" providerId="ADAL" clId="{7105980D-A94E-47F2-B40C-1DF75E4CA8C3}" dt="2023-06-29T21:38:10.675" v="4524" actId="33553"/>
        <pc:sldMkLst>
          <pc:docMk/>
          <pc:sldMk cId="2682679188" sldId="268"/>
        </pc:sldMkLst>
        <pc:spChg chg="mod">
          <ac:chgData name="Luttrell, Megan" userId="e750d70a-009b-4e3b-a772-82b82242755e" providerId="ADAL" clId="{7105980D-A94E-47F2-B40C-1DF75E4CA8C3}" dt="2023-06-29T21:38:10.675" v="4524" actId="33553"/>
          <ac:spMkLst>
            <pc:docMk/>
            <pc:sldMk cId="2682679188" sldId="268"/>
            <ac:spMk id="4" creationId="{C0B49C54-AB40-502D-E36B-E19010DD9481}"/>
          </ac:spMkLst>
        </pc:spChg>
      </pc:sldChg>
      <pc:sldChg chg="addSp modSp mod modNotesTx">
        <pc:chgData name="Luttrell, Megan" userId="e750d70a-009b-4e3b-a772-82b82242755e" providerId="ADAL" clId="{7105980D-A94E-47F2-B40C-1DF75E4CA8C3}" dt="2023-06-29T21:38:43.827" v="4532" actId="33553"/>
        <pc:sldMkLst>
          <pc:docMk/>
          <pc:sldMk cId="3194249640" sldId="269"/>
        </pc:sldMkLst>
        <pc:spChg chg="mod">
          <ac:chgData name="Luttrell, Megan" userId="e750d70a-009b-4e3b-a772-82b82242755e" providerId="ADAL" clId="{7105980D-A94E-47F2-B40C-1DF75E4CA8C3}" dt="2023-06-29T21:38:43.827" v="4532" actId="33553"/>
          <ac:spMkLst>
            <pc:docMk/>
            <pc:sldMk cId="3194249640" sldId="269"/>
            <ac:spMk id="4" creationId="{BF9B4879-A2F6-3B0B-68CE-EA21A23B524C}"/>
          </ac:spMkLst>
        </pc:spChg>
        <pc:picChg chg="add mod">
          <ac:chgData name="Luttrell, Megan" userId="e750d70a-009b-4e3b-a772-82b82242755e" providerId="ADAL" clId="{7105980D-A94E-47F2-B40C-1DF75E4CA8C3}" dt="2023-06-29T20:41:42.049" v="3697" actId="962"/>
          <ac:picMkLst>
            <pc:docMk/>
            <pc:sldMk cId="3194249640" sldId="269"/>
            <ac:picMk id="2" creationId="{2115A0BB-E29F-E607-EA95-016420553AD9}"/>
          </ac:picMkLst>
        </pc:picChg>
        <pc:picChg chg="mod">
          <ac:chgData name="Luttrell, Megan" userId="e750d70a-009b-4e3b-a772-82b82242755e" providerId="ADAL" clId="{7105980D-A94E-47F2-B40C-1DF75E4CA8C3}" dt="2023-06-29T20:40:32.140" v="3095" actId="962"/>
          <ac:picMkLst>
            <pc:docMk/>
            <pc:sldMk cId="3194249640" sldId="269"/>
            <ac:picMk id="3" creationId="{F69B90A5-A94E-8095-82C2-5D49D3929F23}"/>
          </ac:picMkLst>
        </pc:picChg>
      </pc:sldChg>
      <pc:sldChg chg="modSp mod">
        <pc:chgData name="Luttrell, Megan" userId="e750d70a-009b-4e3b-a772-82b82242755e" providerId="ADAL" clId="{7105980D-A94E-47F2-B40C-1DF75E4CA8C3}" dt="2023-06-29T21:44:04.350" v="4570" actId="170"/>
        <pc:sldMkLst>
          <pc:docMk/>
          <pc:sldMk cId="3423040401" sldId="270"/>
        </pc:sldMkLst>
        <pc:spChg chg="mod">
          <ac:chgData name="Luttrell, Megan" userId="e750d70a-009b-4e3b-a772-82b82242755e" providerId="ADAL" clId="{7105980D-A94E-47F2-B40C-1DF75E4CA8C3}" dt="2023-06-29T21:42:35.011" v="4564"/>
          <ac:spMkLst>
            <pc:docMk/>
            <pc:sldMk cId="3423040401" sldId="270"/>
            <ac:spMk id="2" creationId="{AE0B4705-C873-1359-3650-980D6CBFD632}"/>
          </ac:spMkLst>
        </pc:spChg>
        <pc:spChg chg="mod">
          <ac:chgData name="Luttrell, Megan" userId="e750d70a-009b-4e3b-a772-82b82242755e" providerId="ADAL" clId="{7105980D-A94E-47F2-B40C-1DF75E4CA8C3}" dt="2023-06-29T21:42:46.144" v="4566"/>
          <ac:spMkLst>
            <pc:docMk/>
            <pc:sldMk cId="3423040401" sldId="270"/>
            <ac:spMk id="3" creationId="{4BC70425-4EE6-73BB-ACBF-6B65526C744F}"/>
          </ac:spMkLst>
        </pc:spChg>
        <pc:picChg chg="mod">
          <ac:chgData name="Luttrell, Megan" userId="e750d70a-009b-4e3b-a772-82b82242755e" providerId="ADAL" clId="{7105980D-A94E-47F2-B40C-1DF75E4CA8C3}" dt="2023-06-29T21:42:43.290" v="4565"/>
          <ac:picMkLst>
            <pc:docMk/>
            <pc:sldMk cId="3423040401" sldId="270"/>
            <ac:picMk id="5" creationId="{E9655476-EA23-95E5-9605-5C7ED820D865}"/>
          </ac:picMkLst>
        </pc:picChg>
        <pc:picChg chg="mod">
          <ac:chgData name="Luttrell, Megan" userId="e750d70a-009b-4e3b-a772-82b82242755e" providerId="ADAL" clId="{7105980D-A94E-47F2-B40C-1DF75E4CA8C3}" dt="2023-06-29T21:44:04.350" v="4570" actId="170"/>
          <ac:picMkLst>
            <pc:docMk/>
            <pc:sldMk cId="3423040401" sldId="270"/>
            <ac:picMk id="6146" creationId="{0FF465EC-9757-91EF-0C31-DBEE178B0A16}"/>
          </ac:picMkLst>
        </pc:picChg>
      </pc:sldChg>
      <pc:sldChg chg="modSp mod">
        <pc:chgData name="Luttrell, Megan" userId="e750d70a-009b-4e3b-a772-82b82242755e" providerId="ADAL" clId="{7105980D-A94E-47F2-B40C-1DF75E4CA8C3}" dt="2023-06-29T21:42:57.626" v="4567"/>
        <pc:sldMkLst>
          <pc:docMk/>
          <pc:sldMk cId="4166312698" sldId="271"/>
        </pc:sldMkLst>
        <pc:spChg chg="mod">
          <ac:chgData name="Luttrell, Megan" userId="e750d70a-009b-4e3b-a772-82b82242755e" providerId="ADAL" clId="{7105980D-A94E-47F2-B40C-1DF75E4CA8C3}" dt="2023-06-29T21:38:25.827" v="4528" actId="33553"/>
          <ac:spMkLst>
            <pc:docMk/>
            <pc:sldMk cId="4166312698" sldId="271"/>
            <ac:spMk id="4" creationId="{37CD7AEC-6CD7-F780-87A7-742AC9133BD5}"/>
          </ac:spMkLst>
        </pc:spChg>
        <pc:picChg chg="mod">
          <ac:chgData name="Luttrell, Megan" userId="e750d70a-009b-4e3b-a772-82b82242755e" providerId="ADAL" clId="{7105980D-A94E-47F2-B40C-1DF75E4CA8C3}" dt="2023-06-29T21:42:57.626" v="4567"/>
          <ac:picMkLst>
            <pc:docMk/>
            <pc:sldMk cId="4166312698" sldId="271"/>
            <ac:picMk id="2" creationId="{3D90C03F-FEA3-7975-D0B3-C0443F0F8FEB}"/>
          </ac:picMkLst>
        </pc:picChg>
      </pc:sldChg>
      <pc:sldChg chg="modSp mod">
        <pc:chgData name="Luttrell, Megan" userId="e750d70a-009b-4e3b-a772-82b82242755e" providerId="ADAL" clId="{7105980D-A94E-47F2-B40C-1DF75E4CA8C3}" dt="2023-06-29T21:43:13.902" v="4569"/>
        <pc:sldMkLst>
          <pc:docMk/>
          <pc:sldMk cId="2598599078" sldId="272"/>
        </pc:sldMkLst>
        <pc:spChg chg="mod">
          <ac:chgData name="Luttrell, Megan" userId="e750d70a-009b-4e3b-a772-82b82242755e" providerId="ADAL" clId="{7105980D-A94E-47F2-B40C-1DF75E4CA8C3}" dt="2023-06-29T21:43:12.062" v="4568"/>
          <ac:spMkLst>
            <pc:docMk/>
            <pc:sldMk cId="2598599078" sldId="272"/>
            <ac:spMk id="4" creationId="{2FE670BA-0CD0-6BEA-61EC-9C0FA93BAC45}"/>
          </ac:spMkLst>
        </pc:spChg>
        <pc:picChg chg="mod">
          <ac:chgData name="Luttrell, Megan" userId="e750d70a-009b-4e3b-a772-82b82242755e" providerId="ADAL" clId="{7105980D-A94E-47F2-B40C-1DF75E4CA8C3}" dt="2023-06-29T21:43:13.902" v="4569"/>
          <ac:picMkLst>
            <pc:docMk/>
            <pc:sldMk cId="2598599078" sldId="272"/>
            <ac:picMk id="3" creationId="{DEB9D437-3232-522A-B3EB-9EAC6C1C1073}"/>
          </ac:picMkLst>
        </pc:picChg>
      </pc:sldChg>
      <pc:sldChg chg="modSp mod">
        <pc:chgData name="Luttrell, Megan" userId="e750d70a-009b-4e3b-a772-82b82242755e" providerId="ADAL" clId="{7105980D-A94E-47F2-B40C-1DF75E4CA8C3}" dt="2023-06-29T21:42:20.545" v="4560"/>
        <pc:sldMkLst>
          <pc:docMk/>
          <pc:sldMk cId="3815399399" sldId="274"/>
        </pc:sldMkLst>
        <pc:spChg chg="mod">
          <ac:chgData name="Luttrell, Megan" userId="e750d70a-009b-4e3b-a772-82b82242755e" providerId="ADAL" clId="{7105980D-A94E-47F2-B40C-1DF75E4CA8C3}" dt="2023-06-29T21:42:17.766" v="4559"/>
          <ac:spMkLst>
            <pc:docMk/>
            <pc:sldMk cId="3815399399" sldId="274"/>
            <ac:spMk id="6" creationId="{65C12221-1F4B-375B-C029-FE63E5BFCF6B}"/>
          </ac:spMkLst>
        </pc:spChg>
        <pc:picChg chg="mod">
          <ac:chgData name="Luttrell, Megan" userId="e750d70a-009b-4e3b-a772-82b82242755e" providerId="ADAL" clId="{7105980D-A94E-47F2-B40C-1DF75E4CA8C3}" dt="2023-06-29T21:42:20.545" v="4560"/>
          <ac:picMkLst>
            <pc:docMk/>
            <pc:sldMk cId="3815399399" sldId="274"/>
            <ac:picMk id="5" creationId="{FA319B72-0939-A476-ED17-B8F93D483469}"/>
          </ac:picMkLst>
        </pc:picChg>
      </pc:sldChg>
      <pc:sldChg chg="del modNotesTx">
        <pc:chgData name="Luttrell, Megan" userId="e750d70a-009b-4e3b-a772-82b82242755e" providerId="ADAL" clId="{7105980D-A94E-47F2-B40C-1DF75E4CA8C3}" dt="2023-06-29T21:34:28.143" v="3897" actId="47"/>
        <pc:sldMkLst>
          <pc:docMk/>
          <pc:sldMk cId="3814241011" sldId="275"/>
        </pc:sldMkLst>
      </pc:sldChg>
      <pc:sldChg chg="addSp delSp modSp mod">
        <pc:chgData name="Luttrell, Megan" userId="e750d70a-009b-4e3b-a772-82b82242755e" providerId="ADAL" clId="{7105980D-A94E-47F2-B40C-1DF75E4CA8C3}" dt="2023-06-29T21:37:52.844" v="4520" actId="33553"/>
        <pc:sldMkLst>
          <pc:docMk/>
          <pc:sldMk cId="3745542400" sldId="276"/>
        </pc:sldMkLst>
        <pc:spChg chg="mod">
          <ac:chgData name="Luttrell, Megan" userId="e750d70a-009b-4e3b-a772-82b82242755e" providerId="ADAL" clId="{7105980D-A94E-47F2-B40C-1DF75E4CA8C3}" dt="2023-06-29T21:37:52.844" v="4520" actId="33553"/>
          <ac:spMkLst>
            <pc:docMk/>
            <pc:sldMk cId="3745542400" sldId="276"/>
            <ac:spMk id="10" creationId="{4470395A-A5D0-3E8C-55B3-6B08A7A8D63D}"/>
          </ac:spMkLst>
        </pc:spChg>
        <pc:graphicFrameChg chg="add del modGraphic">
          <ac:chgData name="Luttrell, Megan" userId="e750d70a-009b-4e3b-a772-82b82242755e" providerId="ADAL" clId="{7105980D-A94E-47F2-B40C-1DF75E4CA8C3}" dt="2023-06-29T20:11:12.938" v="1" actId="27309"/>
          <ac:graphicFrameMkLst>
            <pc:docMk/>
            <pc:sldMk cId="3745542400" sldId="276"/>
            <ac:graphicFrameMk id="4" creationId="{7C03BD31-D86C-8D8C-90D0-DB16C92F6F82}"/>
          </ac:graphicFrameMkLst>
        </pc:graphicFrameChg>
      </pc:sldChg>
      <pc:sldChg chg="modSp mod">
        <pc:chgData name="Luttrell, Megan" userId="e750d70a-009b-4e3b-a772-82b82242755e" providerId="ADAL" clId="{7105980D-A94E-47F2-B40C-1DF75E4CA8C3}" dt="2023-06-29T21:38:31.179" v="4530" actId="33553"/>
        <pc:sldMkLst>
          <pc:docMk/>
          <pc:sldMk cId="1713158369" sldId="277"/>
        </pc:sldMkLst>
        <pc:spChg chg="mod">
          <ac:chgData name="Luttrell, Megan" userId="e750d70a-009b-4e3b-a772-82b82242755e" providerId="ADAL" clId="{7105980D-A94E-47F2-B40C-1DF75E4CA8C3}" dt="2023-06-29T21:38:31.179" v="4530" actId="33553"/>
          <ac:spMkLst>
            <pc:docMk/>
            <pc:sldMk cId="1713158369" sldId="277"/>
            <ac:spMk id="2" creationId="{8DF87E0E-8889-BC3F-3A44-1C564DD372F0}"/>
          </ac:spMkLst>
        </pc:spChg>
      </pc:sldChg>
      <pc:sldChg chg="modSp mod">
        <pc:chgData name="Luttrell, Megan" userId="e750d70a-009b-4e3b-a772-82b82242755e" providerId="ADAL" clId="{7105980D-A94E-47F2-B40C-1DF75E4CA8C3}" dt="2023-06-29T21:37:15.200" v="4515" actId="33553"/>
        <pc:sldMkLst>
          <pc:docMk/>
          <pc:sldMk cId="2933108969" sldId="278"/>
        </pc:sldMkLst>
        <pc:spChg chg="mod">
          <ac:chgData name="Luttrell, Megan" userId="e750d70a-009b-4e3b-a772-82b82242755e" providerId="ADAL" clId="{7105980D-A94E-47F2-B40C-1DF75E4CA8C3}" dt="2023-06-29T21:37:15.200" v="4515" actId="33553"/>
          <ac:spMkLst>
            <pc:docMk/>
            <pc:sldMk cId="2933108969" sldId="278"/>
            <ac:spMk id="2" creationId="{CD05535A-984D-633A-F566-8946C1D680A3}"/>
          </ac:spMkLst>
        </pc:spChg>
      </pc:sldChg>
      <pc:sldChg chg="modSp mod">
        <pc:chgData name="Luttrell, Megan" userId="e750d70a-009b-4e3b-a772-82b82242755e" providerId="ADAL" clId="{7105980D-A94E-47F2-B40C-1DF75E4CA8C3}" dt="2023-06-29T21:38:22.014" v="4527" actId="33553"/>
        <pc:sldMkLst>
          <pc:docMk/>
          <pc:sldMk cId="3099991236" sldId="279"/>
        </pc:sldMkLst>
        <pc:spChg chg="mod">
          <ac:chgData name="Luttrell, Megan" userId="e750d70a-009b-4e3b-a772-82b82242755e" providerId="ADAL" clId="{7105980D-A94E-47F2-B40C-1DF75E4CA8C3}" dt="2023-06-29T21:38:22.014" v="4527" actId="33553"/>
          <ac:spMkLst>
            <pc:docMk/>
            <pc:sldMk cId="3099991236" sldId="279"/>
            <ac:spMk id="4" creationId="{9D5305A6-4671-AA7C-A71A-BB6B1C0B6873}"/>
          </ac:spMkLst>
        </pc:spChg>
        <pc:picChg chg="mod">
          <ac:chgData name="Luttrell, Megan" userId="e750d70a-009b-4e3b-a772-82b82242755e" providerId="ADAL" clId="{7105980D-A94E-47F2-B40C-1DF75E4CA8C3}" dt="2023-06-29T21:36:28.579" v="4509" actId="1076"/>
          <ac:picMkLst>
            <pc:docMk/>
            <pc:sldMk cId="3099991236" sldId="279"/>
            <ac:picMk id="5" creationId="{339E13FD-1397-4D0E-66A9-A0CF86877E5C}"/>
          </ac:picMkLst>
        </pc:picChg>
        <pc:picChg chg="mod">
          <ac:chgData name="Luttrell, Megan" userId="e750d70a-009b-4e3b-a772-82b82242755e" providerId="ADAL" clId="{7105980D-A94E-47F2-B40C-1DF75E4CA8C3}" dt="2023-06-29T21:36:21.863" v="4508" actId="962"/>
          <ac:picMkLst>
            <pc:docMk/>
            <pc:sldMk cId="3099991236" sldId="279"/>
            <ac:picMk id="6" creationId="{E39990A4-4091-8900-F1C9-F18B815F1900}"/>
          </ac:picMkLst>
        </pc:picChg>
      </pc:sldChg>
    </pc:docChg>
  </pc:docChgLst>
  <pc:docChgLst>
    <pc:chgData name="Luttrell, Megan" userId="e750d70a-009b-4e3b-a772-82b82242755e" providerId="ADAL" clId="{C5A86AFB-B54A-4FB9-A8B6-BEEE9A90E725}"/>
    <pc:docChg chg="custSel modSld">
      <pc:chgData name="Luttrell, Megan" userId="e750d70a-009b-4e3b-a772-82b82242755e" providerId="ADAL" clId="{C5A86AFB-B54A-4FB9-A8B6-BEEE9A90E725}" dt="2023-06-29T19:00:09.929" v="1052" actId="20577"/>
      <pc:docMkLst>
        <pc:docMk/>
      </pc:docMkLst>
      <pc:sldChg chg="addSp modSp mod modAnim modNotesTx">
        <pc:chgData name="Luttrell, Megan" userId="e750d70a-009b-4e3b-a772-82b82242755e" providerId="ADAL" clId="{C5A86AFB-B54A-4FB9-A8B6-BEEE9A90E725}" dt="2023-06-29T19:00:09.929" v="1052" actId="20577"/>
        <pc:sldMkLst>
          <pc:docMk/>
          <pc:sldMk cId="3099991236" sldId="279"/>
        </pc:sldMkLst>
        <pc:picChg chg="add mod modCrop">
          <ac:chgData name="Luttrell, Megan" userId="e750d70a-009b-4e3b-a772-82b82242755e" providerId="ADAL" clId="{C5A86AFB-B54A-4FB9-A8B6-BEEE9A90E725}" dt="2023-06-29T18:52:42.250" v="697" actId="962"/>
          <ac:picMkLst>
            <pc:docMk/>
            <pc:sldMk cId="3099991236" sldId="279"/>
            <ac:picMk id="5" creationId="{339E13FD-1397-4D0E-66A9-A0CF86877E5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E5E1C-8FAE-46FA-A4C9-7FD42266B9CD}" type="datetimeFigureOut">
              <a:rPr lang="en-US" smtClean="0"/>
              <a:t>6/29/2023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FE3CF4-D1AA-4DB7-A156-A23DCD2C4C74}" type="slidenum">
              <a:rPr lang="en-US" smtClean="0"/>
              <a:t>‹#›</a:t>
            </a:fld>
            <a:endParaRPr lang="en-US"/>
          </a:p>
        </p:txBody>
      </p:sp>
    </p:spTree>
    <p:extLst>
      <p:ext uri="{BB962C8B-B14F-4D97-AF65-F5344CB8AC3E}">
        <p14:creationId xmlns:p14="http://schemas.microsoft.com/office/powerpoint/2010/main" val="328835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Page 1-3 Stalin Quote</a:t>
            </a:r>
          </a:p>
          <a:p>
            <a:r>
              <a:rPr lang="en-US" dirty="0"/>
              <a:t>This is a quote from Soviet Leader Joseph Stalin (1878-1953) who lead the USSR from 1924 until his death in March 1953. You can start by asking your students who Stalin was. Fill in any important details they missed.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quote is from Stalin’s “Reply to Collective Farm Comrades” published in the newspaper </a:t>
            </a:r>
            <a:r>
              <a:rPr lang="en-US" i="1" dirty="0"/>
              <a:t>Pravda</a:t>
            </a:r>
            <a:r>
              <a:rPr lang="en-US" dirty="0"/>
              <a:t> in April 1930. In the reply, Stalin states that many people from the collective farms had written him letters with various questions. Instead of respond individually, he responds to many of the questions in this article. The quote is from this article in response to the question “</a:t>
            </a:r>
            <a:r>
              <a:rPr lang="en-US" b="0" i="0" dirty="0">
                <a:solidFill>
                  <a:srgbClr val="000000"/>
                </a:solidFill>
                <a:effectLst/>
                <a:latin typeface="Times New Roman" panose="02020603050405020304" pitchFamily="18" charset="0"/>
              </a:rPr>
              <a:t>How is the exodus of a section of the peasants from the collective farms to be assessed?” In an earlier part of his answer to this question he says “The exodus of a section of the peasants signifies that of late a certain number of unsound collective farms were formed which are now being cleansed of their unstable elements. That means that sham collective farms will disappear while the sound ones will remain and grow stronger.” As your students what they think “cleansed of their unstable elements” means and call attention to the dehumanizing language and casual attitude toward loss of life for the sake of the Soviet mission of collectivization.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Stalin’s attitudes toward the loss of life during the famine can be summarized by one of his most famous quotes, “</a:t>
            </a:r>
            <a:r>
              <a:rPr lang="en-US" b="0" i="0" dirty="0">
                <a:solidFill>
                  <a:srgbClr val="000000"/>
                </a:solidFill>
                <a:effectLst/>
                <a:latin typeface="Arial" panose="020B0604020202020204" pitchFamily="34" charset="0"/>
              </a:rPr>
              <a:t>If only one man dies of hunger, that is a tragedy. If millions die, that’s only statistics.”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phrase ‘dead souls’ is a reference to the 1842 novel by Nikolai Gogol. Gogol, a Ukrainian by birth, wrote in Russian and many of his works were comical and satirical commentary on 19</a:t>
            </a:r>
            <a:r>
              <a:rPr lang="en-US" baseline="30000" dirty="0"/>
              <a:t>th</a:t>
            </a:r>
            <a:r>
              <a:rPr lang="en-US" dirty="0"/>
              <a:t> century Russian society. Gogol’s novel </a:t>
            </a:r>
            <a:r>
              <a:rPr lang="en-US" i="1" dirty="0"/>
              <a:t>Dead Souls </a:t>
            </a:r>
            <a:r>
              <a:rPr lang="en-US" dirty="0"/>
              <a:t>tells the story of Pavel </a:t>
            </a:r>
            <a:r>
              <a:rPr lang="en-US" dirty="0" err="1"/>
              <a:t>Chichikov</a:t>
            </a:r>
            <a:r>
              <a:rPr lang="en-US" dirty="0"/>
              <a:t> who goes around different estates purchasing ‘dead souls.’ This phrase refers to serfs who had died but were not yet struck from the census. A landowner’s wealth was partially determined by the number of souls (serfs) he owned.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picture on the second page is interesting because it resembles Soviet propaganda posters. Often, people were portrayed as looking off happily into the distance, which implied they were looking toward the dazzling future of communism. This is the only page in the novel that shows the entire family together. At the beginning of the novel we learn that the father was arrested for refusing to join the collective farm. The mother is killed, accused of hoarding grain. The children are eventually separated on their journey to find food in the city. The visual reference to propaganda posters on this page is interesting in that it indicates how far from reality these images really were. On paper, the family is united and surrounded by life-giving wheat and the sun. In reality, the family was torn apart and starving.</a:t>
            </a:r>
          </a:p>
        </p:txBody>
      </p:sp>
      <p:sp>
        <p:nvSpPr>
          <p:cNvPr id="4" name="Slide Number Placeholder 3"/>
          <p:cNvSpPr>
            <a:spLocks noGrp="1"/>
          </p:cNvSpPr>
          <p:nvPr>
            <p:ph type="sldNum" sz="quarter" idx="5"/>
          </p:nvPr>
        </p:nvSpPr>
        <p:spPr/>
        <p:txBody>
          <a:bodyPr/>
          <a:lstStyle/>
          <a:p>
            <a:fld id="{FEFE3CF4-D1AA-4DB7-A156-A23DCD2C4C74}" type="slidenum">
              <a:rPr lang="en-US" smtClean="0"/>
              <a:t>2</a:t>
            </a:fld>
            <a:endParaRPr lang="en-US"/>
          </a:p>
        </p:txBody>
      </p:sp>
    </p:spTree>
    <p:extLst>
      <p:ext uri="{BB962C8B-B14F-4D97-AF65-F5344CB8AC3E}">
        <p14:creationId xmlns:p14="http://schemas.microsoft.com/office/powerpoint/2010/main" val="3747993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Page 38 Man in the woods</a:t>
            </a:r>
          </a:p>
          <a:p>
            <a:r>
              <a:rPr lang="en-US" dirty="0"/>
              <a:t>On page 30, Nadia and Taras meet a man who offers them fresh bread. Afraid of the OGPU officer, they follow the man into the woods. Page 32 shows that he grasps Nadia’s hand hard enough to make her a little nervous. On pages 33 and 34 he sings a song as he leads the children into the woods. On page 35 he tells Taras that the forest is his home. He calls him “my little </a:t>
            </a:r>
            <a:r>
              <a:rPr lang="en-US" dirty="0" err="1"/>
              <a:t>mishka</a:t>
            </a:r>
            <a:r>
              <a:rPr lang="en-US" dirty="0"/>
              <a:t>” which means little mouse. Page 36 shows a pile of human bones. On page 38 the man tries to attack the children. </a:t>
            </a:r>
          </a:p>
          <a:p>
            <a:endParaRPr lang="en-US" dirty="0"/>
          </a:p>
          <a:p>
            <a:r>
              <a:rPr lang="en-US" dirty="0"/>
              <a:t>“The horror, the exhaustion, the inhuman indifference to life…combined with the complete absence of food” led to cannibalism in the Ukrainian countryside. “Many survivors witnessed either cannibalism or, far more often, necrophagy, the consumption of corpses of people who had died of starvation” (Anne Applebaum, </a:t>
            </a:r>
            <a:r>
              <a:rPr lang="en-US" i="1" dirty="0"/>
              <a:t>Red Famine</a:t>
            </a:r>
            <a:r>
              <a:rPr lang="en-US" dirty="0"/>
              <a:t>, 256). People in the cities, including Moscow, knew about it, as did the authorities. In a report, one OGPU officer stated that cannibalism had become ‘habit.’ In some villages, “the view that it is possible to consume human meat grows stronger every day” (Applebaum, </a:t>
            </a:r>
            <a:r>
              <a:rPr lang="en-US" i="1" dirty="0"/>
              <a:t>Red Famine</a:t>
            </a:r>
            <a:r>
              <a:rPr lang="en-US" dirty="0"/>
              <a:t>, 256).</a:t>
            </a:r>
          </a:p>
        </p:txBody>
      </p:sp>
      <p:sp>
        <p:nvSpPr>
          <p:cNvPr id="4" name="Slide Number Placeholder 3"/>
          <p:cNvSpPr>
            <a:spLocks noGrp="1"/>
          </p:cNvSpPr>
          <p:nvPr>
            <p:ph type="sldNum" sz="quarter" idx="5"/>
          </p:nvPr>
        </p:nvSpPr>
        <p:spPr/>
        <p:txBody>
          <a:bodyPr/>
          <a:lstStyle/>
          <a:p>
            <a:fld id="{FEFE3CF4-D1AA-4DB7-A156-A23DCD2C4C74}" type="slidenum">
              <a:rPr lang="en-US" smtClean="0"/>
              <a:t>11</a:t>
            </a:fld>
            <a:endParaRPr lang="en-US"/>
          </a:p>
        </p:txBody>
      </p:sp>
    </p:spTree>
    <p:extLst>
      <p:ext uri="{BB962C8B-B14F-4D97-AF65-F5344CB8AC3E}">
        <p14:creationId xmlns:p14="http://schemas.microsoft.com/office/powerpoint/2010/main" val="40626634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Page 53: Tato</a:t>
            </a:r>
          </a:p>
          <a:p>
            <a:r>
              <a:rPr lang="en-US" dirty="0"/>
              <a:t>Tato is the affectionate word for father in Ukrainian, like daddy in English</a:t>
            </a:r>
          </a:p>
          <a:p>
            <a:endParaRPr lang="en-US" dirty="0"/>
          </a:p>
          <a:p>
            <a:r>
              <a:rPr lang="en-US" b="1" dirty="0"/>
              <a:t>Page 55 Tsar</a:t>
            </a:r>
          </a:p>
          <a:p>
            <a:r>
              <a:rPr lang="en-US" dirty="0"/>
              <a:t>Tsar is the term used for the ruler of Russia before the 1917 revolution. The Tsar pictured in the novel is Tsar Nicholas II. He ruled Russia from 1894 until 1917. He was forced to abdicate the throne in 1917. Picture of Tsar Nicholas II, the last tsar of Russia before the revolution. </a:t>
            </a:r>
          </a:p>
        </p:txBody>
      </p:sp>
      <p:sp>
        <p:nvSpPr>
          <p:cNvPr id="4" name="Slide Number Placeholder 3"/>
          <p:cNvSpPr>
            <a:spLocks noGrp="1"/>
          </p:cNvSpPr>
          <p:nvPr>
            <p:ph type="sldNum" sz="quarter" idx="5"/>
          </p:nvPr>
        </p:nvSpPr>
        <p:spPr/>
        <p:txBody>
          <a:bodyPr/>
          <a:lstStyle/>
          <a:p>
            <a:fld id="{FEFE3CF4-D1AA-4DB7-A156-A23DCD2C4C74}" type="slidenum">
              <a:rPr lang="en-US" smtClean="0"/>
              <a:t>12</a:t>
            </a:fld>
            <a:endParaRPr lang="en-US"/>
          </a:p>
        </p:txBody>
      </p:sp>
    </p:spTree>
    <p:extLst>
      <p:ext uri="{BB962C8B-B14F-4D97-AF65-F5344CB8AC3E}">
        <p14:creationId xmlns:p14="http://schemas.microsoft.com/office/powerpoint/2010/main" val="1354885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Georgia" panose="02040502050405020303" pitchFamily="18" charset="0"/>
                <a:ea typeface="Calibri" panose="020F0502020204030204" pitchFamily="34" charset="0"/>
                <a:cs typeface="Times New Roman" panose="02020603050405020304" pitchFamily="18" charset="0"/>
              </a:rPr>
              <a:t>Page 68 borscht and </a:t>
            </a:r>
            <a:r>
              <a:rPr lang="en-US" sz="1800" b="1" dirty="0" err="1">
                <a:effectLst/>
                <a:latin typeface="Georgia" panose="02040502050405020303" pitchFamily="18" charset="0"/>
                <a:ea typeface="Calibri" panose="020F0502020204030204" pitchFamily="34" charset="0"/>
                <a:cs typeface="Times New Roman" panose="02020603050405020304" pitchFamily="18" charset="0"/>
              </a:rPr>
              <a:t>varenyky</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Borscht is a traditional soup in Ukraine and Russia. It is made of beets, potatoes, meat, and cabbage. It is eaten hot or cold and with sour cream and dill. </a:t>
            </a:r>
            <a:r>
              <a:rPr lang="en-US" dirty="0" err="1"/>
              <a:t>Varenyky</a:t>
            </a:r>
            <a:r>
              <a:rPr lang="en-US" dirty="0"/>
              <a:t> are dumplings that can have different fillings such as potato or cabbage. The fact that this girl’s mother is making this food while others were starving shows the inequality in food distribution and emphasizes that the Holodomor was a man-made famine. Some people, such as Party officials and their families, had access to food, while others, like the rural population, did not. </a:t>
            </a:r>
          </a:p>
        </p:txBody>
      </p:sp>
      <p:sp>
        <p:nvSpPr>
          <p:cNvPr id="4" name="Slide Number Placeholder 3"/>
          <p:cNvSpPr>
            <a:spLocks noGrp="1"/>
          </p:cNvSpPr>
          <p:nvPr>
            <p:ph type="sldNum" sz="quarter" idx="5"/>
          </p:nvPr>
        </p:nvSpPr>
        <p:spPr/>
        <p:txBody>
          <a:bodyPr/>
          <a:lstStyle/>
          <a:p>
            <a:fld id="{FEFE3CF4-D1AA-4DB7-A156-A23DCD2C4C74}" type="slidenum">
              <a:rPr lang="en-US" smtClean="0"/>
              <a:t>13</a:t>
            </a:fld>
            <a:endParaRPr lang="en-US"/>
          </a:p>
        </p:txBody>
      </p:sp>
    </p:spTree>
    <p:extLst>
      <p:ext uri="{BB962C8B-B14F-4D97-AF65-F5344CB8AC3E}">
        <p14:creationId xmlns:p14="http://schemas.microsoft.com/office/powerpoint/2010/main" val="3183048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Page 69 Pin</a:t>
            </a:r>
          </a:p>
          <a:p>
            <a:r>
              <a:rPr lang="en-US" dirty="0"/>
              <a:t>The pin that the children see is from the Young Pioneers. It has the profile of Soviet leader Vladimir Ilych Lenin and says </a:t>
            </a:r>
            <a:r>
              <a:rPr lang="ru-RU" dirty="0"/>
              <a:t>всегда готов</a:t>
            </a:r>
            <a:r>
              <a:rPr lang="en-US" dirty="0"/>
              <a:t> (pronounced </a:t>
            </a:r>
            <a:r>
              <a:rPr lang="en-US" dirty="0" err="1"/>
              <a:t>vsegDA</a:t>
            </a:r>
            <a:r>
              <a:rPr lang="en-US" dirty="0"/>
              <a:t> </a:t>
            </a:r>
            <a:r>
              <a:rPr lang="en-US" dirty="0" err="1"/>
              <a:t>guhTOv</a:t>
            </a:r>
            <a:r>
              <a:rPr lang="en-US" dirty="0"/>
              <a:t>) and means always ready, like the American Boy Scouts’ slogan “always prepared.”</a:t>
            </a:r>
          </a:p>
          <a:p>
            <a:endParaRPr lang="en-US" dirty="0"/>
          </a:p>
          <a:p>
            <a:r>
              <a:rPr lang="en-US" dirty="0"/>
              <a:t>The propaganda poster to the right says “We are pioneers of the Soviet state, there are millions of us. The Komsomol is our counselor.”</a:t>
            </a:r>
          </a:p>
          <a:p>
            <a:endParaRPr lang="en-US" dirty="0"/>
          </a:p>
          <a:p>
            <a:r>
              <a:rPr lang="en-US" dirty="0"/>
              <a:t>The Young Pioneers was a youth organization in the Soviet Union for kids between 9 and 14. Almost all children belonged to the organization. The fact that Nadia and Taras don’t recognize the pin makes the young pioneer think they are enemies of the state, not good Soviet-minded children. The Young Pioneers started in 1922. Pioneers could be boys or girls. It was a way to indoctrinate youth into the Soviet mindset. They helped promote the communist message. Part of this was atheism, one reason why the organization received pushback in rural areas.</a:t>
            </a:r>
          </a:p>
          <a:p>
            <a:endParaRPr lang="en-US" dirty="0"/>
          </a:p>
          <a:p>
            <a:r>
              <a:rPr lang="en-US" dirty="0"/>
              <a:t>The Komsomol was a Communist youth group. Kids from the Young Pioneers would often join after aging out of the pioneers at 14.</a:t>
            </a:r>
          </a:p>
          <a:p>
            <a:endParaRPr lang="en-US" dirty="0"/>
          </a:p>
          <a:p>
            <a:r>
              <a:rPr lang="en-US" b="1" dirty="0"/>
              <a:t>Enemies of the State</a:t>
            </a:r>
          </a:p>
          <a:p>
            <a:r>
              <a:rPr lang="en-US" dirty="0"/>
              <a:t>Enemy of the state was a phrase often used to denounce people in the Soviet Union. They could be people who politically opposed the Soviet regime, or they could be labeled as such due to their class origins. People related or close to those deemed enemies of the state were seen as suspicious. Most “enemies of the state” were imprisoned, and others were executed</a:t>
            </a:r>
          </a:p>
        </p:txBody>
      </p:sp>
      <p:sp>
        <p:nvSpPr>
          <p:cNvPr id="4" name="Slide Number Placeholder 3"/>
          <p:cNvSpPr>
            <a:spLocks noGrp="1"/>
          </p:cNvSpPr>
          <p:nvPr>
            <p:ph type="sldNum" sz="quarter" idx="5"/>
          </p:nvPr>
        </p:nvSpPr>
        <p:spPr/>
        <p:txBody>
          <a:bodyPr/>
          <a:lstStyle/>
          <a:p>
            <a:fld id="{FEFE3CF4-D1AA-4DB7-A156-A23DCD2C4C74}" type="slidenum">
              <a:rPr lang="en-US" smtClean="0"/>
              <a:t>14</a:t>
            </a:fld>
            <a:endParaRPr lang="en-US"/>
          </a:p>
        </p:txBody>
      </p:sp>
    </p:spTree>
    <p:extLst>
      <p:ext uri="{BB962C8B-B14F-4D97-AF65-F5344CB8AC3E}">
        <p14:creationId xmlns:p14="http://schemas.microsoft.com/office/powerpoint/2010/main" val="1559474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Georgia" panose="02040502050405020303" pitchFamily="18" charset="0"/>
                <a:ea typeface="Calibri" panose="020F0502020204030204" pitchFamily="34" charset="0"/>
                <a:cs typeface="Times New Roman" panose="02020603050405020304" pitchFamily="18" charset="0"/>
              </a:rPr>
              <a:t>Page 81 Animals</a:t>
            </a: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eorgia" panose="02040502050405020303" pitchFamily="18" charset="0"/>
                <a:ea typeface="Calibri" panose="020F0502020204030204" pitchFamily="34" charset="0"/>
                <a:cs typeface="Times New Roman" panose="02020603050405020304" pitchFamily="18" charset="0"/>
              </a:rPr>
              <a:t>This page shows Nadia looking at a group of forest creatures including mice, a rabbit, a bear, and an owl. The owl has appeared several times throughout the novel (cover, 26, 27, 49, 78, 81, 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eorgia" panose="02040502050405020303" pitchFamily="18" charset="0"/>
                <a:ea typeface="Calibri" panose="020F0502020204030204" pitchFamily="34" charset="0"/>
                <a:cs typeface="Times New Roman" panose="02020603050405020304" pitchFamily="18" charset="0"/>
              </a:rPr>
              <a:t>In an interview, the illustrator of the novel (Ivanka </a:t>
            </a:r>
            <a:r>
              <a:rPr lang="en-US" sz="1800" dirty="0" err="1">
                <a:effectLst/>
                <a:latin typeface="Georgia" panose="02040502050405020303" pitchFamily="18" charset="0"/>
                <a:ea typeface="Calibri" panose="020F0502020204030204" pitchFamily="34" charset="0"/>
                <a:cs typeface="Times New Roman" panose="02020603050405020304" pitchFamily="18" charset="0"/>
              </a:rPr>
              <a:t>Galadza</a:t>
            </a:r>
            <a:r>
              <a:rPr lang="en-US" sz="1800" dirty="0">
                <a:effectLst/>
                <a:latin typeface="Georgia" panose="02040502050405020303" pitchFamily="18" charset="0"/>
                <a:ea typeface="Calibri" panose="020F0502020204030204" pitchFamily="34" charset="0"/>
                <a:cs typeface="Times New Roman" panose="02020603050405020304" pitchFamily="18" charset="0"/>
              </a:rPr>
              <a:t>) mentioned that at this point in the novel when background switches to black it gives eerie and mystical feeling and indicates that we are in the spiritual realm. She also mentions that birds in the novel represent souls.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eorgia" panose="02040502050405020303" pitchFamily="18" charset="0"/>
                <a:ea typeface="Calibri" panose="020F0502020204030204" pitchFamily="34" charset="0"/>
                <a:cs typeface="Times New Roman" panose="02020603050405020304" pitchFamily="18" charset="0"/>
              </a:rPr>
              <a:t>In Ukrainian folklore, like in many cultures, the owl is associated with wisdom. They are seen as messengers and advisors in Slavic folklore.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eorgia" panose="02040502050405020303" pitchFamily="18" charset="0"/>
                <a:ea typeface="Calibri" panose="020F0502020204030204" pitchFamily="34" charset="0"/>
                <a:cs typeface="Times New Roman" panose="02020603050405020304" pitchFamily="18" charset="0"/>
              </a:rPr>
              <a:t>We learn that the owl’s name is </a:t>
            </a:r>
            <a:r>
              <a:rPr lang="en-US" sz="1800" dirty="0" err="1">
                <a:effectLst/>
                <a:latin typeface="Georgia" panose="02040502050405020303" pitchFamily="18" charset="0"/>
                <a:ea typeface="Calibri" panose="020F0502020204030204" pitchFamily="34" charset="0"/>
                <a:cs typeface="Times New Roman" panose="02020603050405020304" pitchFamily="18" charset="0"/>
              </a:rPr>
              <a:t>Zorka</a:t>
            </a:r>
            <a:r>
              <a:rPr lang="en-US" sz="1800" dirty="0">
                <a:effectLst/>
                <a:latin typeface="Georgia" panose="02040502050405020303" pitchFamily="18" charset="0"/>
                <a:ea typeface="Calibri" panose="020F0502020204030204" pitchFamily="34" charset="0"/>
                <a:cs typeface="Times New Roman" panose="02020603050405020304" pitchFamily="18" charset="0"/>
              </a:rPr>
              <a:t> and she led Nadia to the old woman’s house. </a:t>
            </a:r>
            <a:r>
              <a:rPr lang="en-US" sz="1800" dirty="0" err="1">
                <a:effectLst/>
                <a:latin typeface="Georgia" panose="02040502050405020303" pitchFamily="18" charset="0"/>
                <a:ea typeface="Calibri" panose="020F0502020204030204" pitchFamily="34" charset="0"/>
                <a:cs typeface="Times New Roman" panose="02020603050405020304" pitchFamily="18" charset="0"/>
              </a:rPr>
              <a:t>Zorka</a:t>
            </a:r>
            <a:r>
              <a:rPr lang="en-US" sz="1800" dirty="0">
                <a:effectLst/>
                <a:latin typeface="Georgia" panose="02040502050405020303" pitchFamily="18" charset="0"/>
                <a:ea typeface="Calibri" panose="020F0502020204030204" pitchFamily="34" charset="0"/>
                <a:cs typeface="Times New Roman" panose="02020603050405020304" pitchFamily="18" charset="0"/>
              </a:rPr>
              <a:t> is a diminutive of the Slavic name Zora, which means “dawn, aurora, or daybreak.” In Slavic mythology </a:t>
            </a:r>
            <a:r>
              <a:rPr lang="en-US" sz="1800" dirty="0" err="1">
                <a:effectLst/>
                <a:latin typeface="Georgia" panose="02040502050405020303" pitchFamily="18" charset="0"/>
                <a:ea typeface="Calibri" panose="020F0502020204030204" pitchFamily="34" charset="0"/>
                <a:cs typeface="Times New Roman" panose="02020603050405020304" pitchFamily="18" charset="0"/>
              </a:rPr>
              <a:t>Zorya</a:t>
            </a:r>
            <a:r>
              <a:rPr lang="en-US" sz="1800" dirty="0">
                <a:effectLst/>
                <a:latin typeface="Georgia" panose="02040502050405020303" pitchFamily="18" charset="0"/>
                <a:ea typeface="Calibri" panose="020F0502020204030204" pitchFamily="34" charset="0"/>
                <a:cs typeface="Times New Roman" panose="02020603050405020304" pitchFamily="18" charset="0"/>
              </a:rPr>
              <a:t> is a goddess, the female personification of dawn. She is the sister of the sun and moon and opens and closes the gates for the sun each day. Sometimes she is depicted as two sisters. One of her/their jobs is to watch over the doomsday hound that is chained to the Ursa Minor (little bear) constellation. If it gets free the world will end.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EFE3CF4-D1AA-4DB7-A156-A23DCD2C4C74}" type="slidenum">
              <a:rPr lang="en-US" smtClean="0"/>
              <a:t>15</a:t>
            </a:fld>
            <a:endParaRPr lang="en-US"/>
          </a:p>
        </p:txBody>
      </p:sp>
    </p:spTree>
    <p:extLst>
      <p:ext uri="{BB962C8B-B14F-4D97-AF65-F5344CB8AC3E}">
        <p14:creationId xmlns:p14="http://schemas.microsoft.com/office/powerpoint/2010/main" val="1270167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Georgia" panose="02040502050405020303" pitchFamily="18" charset="0"/>
                <a:ea typeface="Calibri" panose="020F0502020204030204" pitchFamily="34" charset="0"/>
                <a:cs typeface="Times New Roman" panose="02020603050405020304" pitchFamily="18" charset="0"/>
              </a:rPr>
              <a:t>Page 87-88 Icons, Soul’s journey to heaven, Toll houses</a:t>
            </a: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eorgia" panose="02040502050405020303" pitchFamily="18" charset="0"/>
                <a:ea typeface="Calibri" panose="020F0502020204030204" pitchFamily="34" charset="0"/>
                <a:cs typeface="Times New Roman" panose="02020603050405020304" pitchFamily="18" charset="0"/>
              </a:rPr>
              <a:t>Nadia is looking at the various icons in the old woman’s house and sees one that interests her in particular. She asks what it is and the woman says, the soul’s journey to heaven. She asks Nadia if she has ever heard of toll houses.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eorgia" panose="02040502050405020303" pitchFamily="18" charset="0"/>
                <a:ea typeface="Calibri" panose="020F0502020204030204" pitchFamily="34" charset="0"/>
                <a:cs typeface="Times New Roman" panose="02020603050405020304" pitchFamily="18" charset="0"/>
              </a:rPr>
              <a:t>In an interview, the novel’s illustrator, Ivanka </a:t>
            </a:r>
            <a:r>
              <a:rPr lang="en-US" sz="1800" dirty="0" err="1">
                <a:effectLst/>
                <a:latin typeface="Georgia" panose="02040502050405020303" pitchFamily="18" charset="0"/>
                <a:ea typeface="Calibri" panose="020F0502020204030204" pitchFamily="34" charset="0"/>
                <a:cs typeface="Times New Roman" panose="02020603050405020304" pitchFamily="18" charset="0"/>
              </a:rPr>
              <a:t>Galazda</a:t>
            </a:r>
            <a:r>
              <a:rPr lang="en-US" sz="1800" dirty="0">
                <a:effectLst/>
                <a:latin typeface="Georgia" panose="02040502050405020303" pitchFamily="18" charset="0"/>
                <a:ea typeface="Calibri" panose="020F0502020204030204" pitchFamily="34" charset="0"/>
                <a:cs typeface="Times New Roman" panose="02020603050405020304" pitchFamily="18" charset="0"/>
              </a:rPr>
              <a:t>, said that this particular icon was her inspiration for an initial sketch she made when she first started working on the novel. It is the 19</a:t>
            </a:r>
            <a:r>
              <a:rPr lang="en-US" sz="1800" baseline="30000" dirty="0">
                <a:effectLst/>
                <a:latin typeface="Georgia" panose="02040502050405020303" pitchFamily="18" charset="0"/>
                <a:ea typeface="Calibri" panose="020F0502020204030204" pitchFamily="34" charset="0"/>
                <a:cs typeface="Times New Roman" panose="02020603050405020304" pitchFamily="18" charset="0"/>
              </a:rPr>
              <a:t>th</a:t>
            </a:r>
            <a:r>
              <a:rPr lang="en-US" sz="1800" dirty="0">
                <a:effectLst/>
                <a:latin typeface="Georgia" panose="02040502050405020303" pitchFamily="18" charset="0"/>
                <a:ea typeface="Calibri" panose="020F0502020204030204" pitchFamily="34" charset="0"/>
                <a:cs typeface="Times New Roman" panose="02020603050405020304" pitchFamily="18" charset="0"/>
              </a:rPr>
              <a:t> century Orthodox icon called the Death of St. Theodosia, which depicts her soul traveling through the afterlife.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eorgia" panose="02040502050405020303" pitchFamily="18" charset="0"/>
                <a:ea typeface="Calibri" panose="020F0502020204030204" pitchFamily="34" charset="0"/>
                <a:cs typeface="Times New Roman" panose="02020603050405020304" pitchFamily="18" charset="0"/>
              </a:rPr>
              <a:t>The old woman mentions toll houses. Some Orthodox people believe that after a person dies, angels escort their soul to heaven. On this journey, the soul passes through a realm inhabited by evil spirits. The soul encounters these demons, which accuse the soul of sins and try to drag it down to hell. The points of these encounters are called toll houses. There are several toll houses, the number of them is not exact. These are where the soul is tested on its way to heaven. The first toll-house is where the soul is questioned about sins of the tongue (lies/slander). The following toll-houses include things like gluttony and laziness, theft and covetousness, injustice, envy and pride, anger, murder, magic, lust, adultery and sodomy, heresy, and lack of mercy ( source: orthodoxinfo.com/death/theodora.aspx).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Georgia" panose="02040502050405020303" pitchFamily="18" charset="0"/>
                <a:ea typeface="Calibri" panose="020F0502020204030204" pitchFamily="34" charset="0"/>
                <a:cs typeface="Times New Roman" panose="02020603050405020304" pitchFamily="18" charset="0"/>
              </a:rPr>
              <a:t>The author and illustrator said that the idea of toll-houses is the underlying theme of the novel. Nadia goes on a journey and is tested along the way until her soul, represented as a bird, eventually ascends to heaven. </a:t>
            </a:r>
            <a:r>
              <a:rPr lang="en-US" sz="1200" dirty="0">
                <a:effectLst/>
                <a:latin typeface="Georgia" panose="02040502050405020303" pitchFamily="18" charset="0"/>
                <a:ea typeface="Calibri" panose="020F0502020204030204" pitchFamily="34" charset="0"/>
                <a:cs typeface="Times New Roman" panose="02020603050405020304" pitchFamily="18" charset="0"/>
              </a:rPr>
              <a:t>St. Theodosia is the patron saint of the infirm.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EFE3CF4-D1AA-4DB7-A156-A23DCD2C4C74}" type="slidenum">
              <a:rPr lang="en-US" smtClean="0"/>
              <a:t>16</a:t>
            </a:fld>
            <a:endParaRPr lang="en-US"/>
          </a:p>
        </p:txBody>
      </p:sp>
    </p:spTree>
    <p:extLst>
      <p:ext uri="{BB962C8B-B14F-4D97-AF65-F5344CB8AC3E}">
        <p14:creationId xmlns:p14="http://schemas.microsoft.com/office/powerpoint/2010/main" val="175948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Page 92 Nadia’s nightmare</a:t>
            </a:r>
          </a:p>
          <a:p>
            <a:endParaRPr lang="en-US" dirty="0"/>
          </a:p>
          <a:p>
            <a:r>
              <a:rPr lang="en-US" dirty="0"/>
              <a:t>This page depicts a nightmare that Nadia is having. The image has a lot of references to Orthodox icons. The ladders are probably references to the icon Ladder of Divine Ascent and Moral Improvement which depi</a:t>
            </a:r>
            <a:r>
              <a:rPr lang="en-US" b="0" i="0" dirty="0">
                <a:solidFill>
                  <a:srgbClr val="5F5F63"/>
                </a:solidFill>
                <a:effectLst/>
                <a:latin typeface="Gilroy"/>
              </a:rPr>
              <a:t>cts the process of ascension of monks from earth to Heaven. The ladder is a symbol of spiritual development in life. The 30 rungs on the ladder correspond to the 30 stages of monks’ ascetic existence. Jesus welcomes those who reach the top. The ladder divides the visual space of the icon into two parts. The top embodies positive virtues. The bottom section depicts hell, full of demons trying to tempt and pull the monks on the ladder down to their level. Those who can’t resist are pulled or fall into the abyss. (Source: Russianicon.com).</a:t>
            </a:r>
            <a:endParaRPr lang="en-US" dirty="0"/>
          </a:p>
          <a:p>
            <a:endParaRPr lang="en-US" dirty="0"/>
          </a:p>
          <a:p>
            <a:r>
              <a:rPr lang="en-US" dirty="0"/>
              <a:t>There are also visual references to icons that depict hell. According to the Museum of Russian Icons, “Hell is typically displayed in the lower left-hand corner and is represented as an open mouth, with or without teeth, usually with one eye, in a sagittal cross-section. Such representations of Hell are referred to as “Hellmouth” and are meant to represent the whale in the tale of Jonah. The whale expels Jonah from its mouth, and hence the mouth shape.” (Henry A. </a:t>
            </a:r>
            <a:r>
              <a:rPr lang="en-US" dirty="0" err="1"/>
              <a:t>Hundt</a:t>
            </a:r>
            <a:r>
              <a:rPr lang="en-US" dirty="0"/>
              <a:t> and Raoul N. Smith, “A Teratological Source of </a:t>
            </a:r>
            <a:r>
              <a:rPr lang="en-US" dirty="0" err="1"/>
              <a:t>Hellhead</a:t>
            </a:r>
            <a:r>
              <a:rPr lang="en-US" dirty="0"/>
              <a:t>,” museumofrussianicons.org).</a:t>
            </a:r>
          </a:p>
          <a:p>
            <a:endParaRPr lang="en-US" dirty="0"/>
          </a:p>
          <a:p>
            <a:r>
              <a:rPr lang="en-US" dirty="0"/>
              <a:t>Nadia’s mind is processing her fear that, now separated from her, Taras will </a:t>
            </a:r>
            <a:r>
              <a:rPr lang="en-US"/>
              <a:t>fall victim </a:t>
            </a:r>
            <a:endParaRPr lang="en-US" dirty="0"/>
          </a:p>
        </p:txBody>
      </p:sp>
      <p:sp>
        <p:nvSpPr>
          <p:cNvPr id="4" name="Slide Number Placeholder 3"/>
          <p:cNvSpPr>
            <a:spLocks noGrp="1"/>
          </p:cNvSpPr>
          <p:nvPr>
            <p:ph type="sldNum" sz="quarter" idx="5"/>
          </p:nvPr>
        </p:nvSpPr>
        <p:spPr/>
        <p:txBody>
          <a:bodyPr/>
          <a:lstStyle/>
          <a:p>
            <a:fld id="{FEFE3CF4-D1AA-4DB7-A156-A23DCD2C4C74}" type="slidenum">
              <a:rPr lang="en-US" smtClean="0"/>
              <a:t>17</a:t>
            </a:fld>
            <a:endParaRPr lang="en-US"/>
          </a:p>
        </p:txBody>
      </p:sp>
    </p:spTree>
    <p:extLst>
      <p:ext uri="{BB962C8B-B14F-4D97-AF65-F5344CB8AC3E}">
        <p14:creationId xmlns:p14="http://schemas.microsoft.com/office/powerpoint/2010/main" val="2346530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Georgia" panose="02040502050405020303" pitchFamily="18" charset="0"/>
                <a:ea typeface="Calibri" panose="020F0502020204030204" pitchFamily="34" charset="0"/>
                <a:cs typeface="Times New Roman" panose="02020603050405020304" pitchFamily="18" charset="0"/>
              </a:rPr>
              <a:t>Page 95 babushka means grandmother in Russian (the Ukrainian is </a:t>
            </a:r>
            <a:r>
              <a:rPr lang="en-US" sz="1800" b="1" dirty="0" err="1">
                <a:effectLst/>
                <a:latin typeface="Georgia" panose="02040502050405020303" pitchFamily="18" charset="0"/>
                <a:ea typeface="Calibri" panose="020F0502020204030204" pitchFamily="34" charset="0"/>
                <a:cs typeface="Times New Roman" panose="02020603050405020304" pitchFamily="18" charset="0"/>
              </a:rPr>
              <a:t>babusya</a:t>
            </a:r>
            <a:r>
              <a:rPr lang="en-US" sz="1800" b="1" dirty="0">
                <a:effectLst/>
                <a:latin typeface="Georgia" panose="02040502050405020303" pitchFamily="18"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Georgia" panose="02040502050405020303" pitchFamily="18" charset="0"/>
                <a:ea typeface="Calibri" panose="020F0502020204030204" pitchFamily="34" charset="0"/>
                <a:cs typeface="Times New Roman" panose="02020603050405020304" pitchFamily="18" charset="0"/>
              </a:rPr>
              <a:t>Even though they are in Ukraine, many people would speak Russian, including Soviet officials. Ukrainian was spoken in more rural areas while Russian was spoken in urban areas in Ukraine. There was a renewed campaign against the Ukrainian language under Stalin. “The link between language and the countryside also meant that the Ukrainian national movement always had a strong ‘peasant’ </a:t>
            </a:r>
            <a:r>
              <a:rPr lang="en-US" sz="1800" dirty="0" err="1">
                <a:effectLst/>
                <a:latin typeface="Georgia" panose="02040502050405020303" pitchFamily="18" charset="0"/>
                <a:ea typeface="Calibri" panose="020F0502020204030204" pitchFamily="34" charset="0"/>
                <a:cs typeface="Times New Roman" panose="02020603050405020304" pitchFamily="18" charset="0"/>
              </a:rPr>
              <a:t>flavour</a:t>
            </a:r>
            <a:r>
              <a:rPr lang="en-US" sz="1800" dirty="0">
                <a:effectLst/>
                <a:latin typeface="Georgia" panose="02040502050405020303" pitchFamily="18" charset="0"/>
                <a:ea typeface="Calibri" panose="020F0502020204030204" pitchFamily="34" charset="0"/>
                <a:cs typeface="Times New Roman" panose="02020603050405020304" pitchFamily="18" charset="0"/>
              </a:rPr>
              <a:t>” (Anne Applebaum</a:t>
            </a:r>
            <a:r>
              <a:rPr lang="en-US" sz="1800" i="1" dirty="0">
                <a:effectLst/>
                <a:latin typeface="Georgia" panose="02040502050405020303" pitchFamily="18" charset="0"/>
                <a:ea typeface="Calibri" panose="020F0502020204030204" pitchFamily="34" charset="0"/>
                <a:cs typeface="Times New Roman" panose="02020603050405020304" pitchFamily="18" charset="0"/>
              </a:rPr>
              <a:t>, Red Famine</a:t>
            </a:r>
            <a:r>
              <a:rPr lang="en-US" sz="1800" dirty="0">
                <a:effectLst/>
                <a:latin typeface="Georgia" panose="02040502050405020303"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Georgia" panose="020405020504050203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Georgia" panose="02040502050405020303" pitchFamily="18" charset="0"/>
                <a:ea typeface="Calibri" panose="020F0502020204030204" pitchFamily="34" charset="0"/>
                <a:cs typeface="Times New Roman" panose="02020603050405020304" pitchFamily="18" charset="0"/>
              </a:rPr>
              <a:t>Page 96 bribe guard with alcohol</a:t>
            </a:r>
          </a:p>
          <a:p>
            <a:pPr marL="0" marR="0">
              <a:lnSpc>
                <a:spcPct val="107000"/>
              </a:lnSpc>
              <a:spcBef>
                <a:spcPts val="0"/>
              </a:spcBef>
              <a:spcAft>
                <a:spcPts val="800"/>
              </a:spcAft>
            </a:pPr>
            <a:r>
              <a:rPr lang="en-US" sz="1800" dirty="0">
                <a:effectLst/>
                <a:latin typeface="Georgia" panose="02040502050405020303" pitchFamily="18" charset="0"/>
                <a:cs typeface="Times New Roman" panose="02020603050405020304" pitchFamily="18" charset="0"/>
              </a:rPr>
              <a:t>Bribery was common in the Soviet Union. “Bribery was an everyday phenomenon…the bribe represented a particular variety of informal relationship between the Soviet population and representatives of the state” (James Heinzen, ‘The Art of the Bribe: Corruption and Everyday Practice in the Late Stalinist USSR,’ </a:t>
            </a:r>
            <a:r>
              <a:rPr lang="en-US" sz="1800" i="1" dirty="0">
                <a:effectLst/>
                <a:latin typeface="Georgia" panose="02040502050405020303" pitchFamily="18" charset="0"/>
                <a:cs typeface="Times New Roman" panose="02020603050405020304" pitchFamily="18" charset="0"/>
              </a:rPr>
              <a:t>Slavic Review </a:t>
            </a:r>
            <a:r>
              <a:rPr lang="en-US" sz="1800" dirty="0">
                <a:effectLst/>
                <a:latin typeface="Georgia" panose="02040502050405020303" pitchFamily="18" charset="0"/>
                <a:cs typeface="Times New Roman" panose="02020603050405020304" pitchFamily="18" charset="0"/>
              </a:rPr>
              <a:t>66.3, page 389). Bribes could be monetary or goods that were in high demand and/or hard to come by such as certain foods, alcohol, cigarettes etc.</a:t>
            </a:r>
            <a:endParaRPr lang="en-US" dirty="0"/>
          </a:p>
        </p:txBody>
      </p:sp>
      <p:sp>
        <p:nvSpPr>
          <p:cNvPr id="4" name="Slide Number Placeholder 3"/>
          <p:cNvSpPr>
            <a:spLocks noGrp="1"/>
          </p:cNvSpPr>
          <p:nvPr>
            <p:ph type="sldNum" sz="quarter" idx="5"/>
          </p:nvPr>
        </p:nvSpPr>
        <p:spPr/>
        <p:txBody>
          <a:bodyPr/>
          <a:lstStyle/>
          <a:p>
            <a:fld id="{FEFE3CF4-D1AA-4DB7-A156-A23DCD2C4C74}" type="slidenum">
              <a:rPr lang="en-US" smtClean="0"/>
              <a:t>18</a:t>
            </a:fld>
            <a:endParaRPr lang="en-US"/>
          </a:p>
        </p:txBody>
      </p:sp>
    </p:spTree>
    <p:extLst>
      <p:ext uri="{BB962C8B-B14F-4D97-AF65-F5344CB8AC3E}">
        <p14:creationId xmlns:p14="http://schemas.microsoft.com/office/powerpoint/2010/main" val="3800817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Georgia" panose="02040502050405020303" pitchFamily="18" charset="0"/>
                <a:ea typeface="Calibri" panose="020F0502020204030204" pitchFamily="34" charset="0"/>
                <a:cs typeface="Times New Roman" panose="02020603050405020304" pitchFamily="18" charset="0"/>
              </a:rPr>
              <a:t>Page 99 </a:t>
            </a:r>
          </a:p>
          <a:p>
            <a:pPr marL="0" marR="0">
              <a:lnSpc>
                <a:spcPct val="107000"/>
              </a:lnSpc>
              <a:spcBef>
                <a:spcPts val="0"/>
              </a:spcBef>
              <a:spcAft>
                <a:spcPts val="800"/>
              </a:spcAft>
            </a:pPr>
            <a:r>
              <a:rPr lang="en-US" sz="1800" b="1" dirty="0">
                <a:effectLst/>
                <a:latin typeface="Georgia" panose="02040502050405020303" pitchFamily="18" charset="0"/>
                <a:ea typeface="Calibri" panose="020F0502020204030204" pitchFamily="34" charset="0"/>
                <a:cs typeface="Times New Roman" panose="02020603050405020304" pitchFamily="18" charset="0"/>
              </a:rPr>
              <a:t>Five stalks </a:t>
            </a:r>
            <a:r>
              <a:rPr lang="en-US" sz="1800" dirty="0">
                <a:effectLst/>
                <a:latin typeface="Georgia" panose="02040502050405020303" pitchFamily="18" charset="0"/>
                <a:ea typeface="Calibri" panose="020F0502020204030204" pitchFamily="34" charset="0"/>
                <a:cs typeface="Times New Roman" panose="02020603050405020304" pitchFamily="18" charset="0"/>
              </a:rPr>
              <a:t>is all it took to get you 10 years in the </a:t>
            </a:r>
            <a:r>
              <a:rPr lang="en-US" sz="1800" b="1" dirty="0">
                <a:effectLst/>
                <a:latin typeface="Georgia" panose="02040502050405020303" pitchFamily="18" charset="0"/>
                <a:ea typeface="Calibri" panose="020F0502020204030204" pitchFamily="34" charset="0"/>
                <a:cs typeface="Times New Roman" panose="02020603050405020304" pitchFamily="18" charset="0"/>
              </a:rPr>
              <a:t>Gulag</a:t>
            </a:r>
            <a:r>
              <a:rPr lang="en-US" sz="1800" dirty="0">
                <a:effectLst/>
                <a:latin typeface="Georgia" panose="02040502050405020303" pitchFamily="18" charset="0"/>
                <a:ea typeface="Calibri" panose="020F0502020204030204" pitchFamily="34" charset="0"/>
                <a:cs typeface="Times New Roman" panose="02020603050405020304" pitchFamily="18" charset="0"/>
              </a:rPr>
              <a:t> or worse. This is referencing the Five Stalks of Grain Policy. </a:t>
            </a:r>
            <a:r>
              <a:rPr lang="en-US" sz="2800" b="0" i="0" dirty="0">
                <a:solidFill>
                  <a:srgbClr val="5A5A5A"/>
                </a:solidFill>
                <a:effectLst/>
                <a:latin typeface="Open Sans" panose="020B0606030504020204" pitchFamily="34" charset="0"/>
              </a:rPr>
              <a:t>In August of 1932, the decree of "Five Stalks of Grain," stated that anyone, even a child, caught taking any produce from a collective field, could be shot or imprisoned for stealing "socialist property." At the beginning of 1933, about 54,645 people were tried and sentenced; of those, 2,000 were executed (University of Minnesota “Holodomor”).</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 gulag is a Soviet labor camp. Criminals, either real or falsely accused, were sent there. Many people were political prisoners, or people sent to the camps because they were said to have opposed the Soviet state.</a:t>
            </a:r>
          </a:p>
          <a:p>
            <a:pPr algn="l"/>
            <a:r>
              <a:rPr lang="en-US" b="0" i="0" dirty="0">
                <a:solidFill>
                  <a:srgbClr val="333333"/>
                </a:solidFill>
                <a:effectLst/>
                <a:latin typeface="proxima-nova-condensed"/>
              </a:rPr>
              <a:t>“The word Gulag is actually an acronym (used from 1930) for (</a:t>
            </a:r>
            <a:r>
              <a:rPr lang="en-US" b="0" i="0" dirty="0" err="1">
                <a:solidFill>
                  <a:srgbClr val="333333"/>
                </a:solidFill>
                <a:effectLst/>
                <a:latin typeface="proxima-nova-condensed"/>
              </a:rPr>
              <a:t>Glavnoye</a:t>
            </a:r>
            <a:r>
              <a:rPr lang="en-US" b="0" i="0" dirty="0">
                <a:solidFill>
                  <a:srgbClr val="333333"/>
                </a:solidFill>
                <a:effectLst/>
                <a:latin typeface="proxima-nova-condensed"/>
              </a:rPr>
              <a:t> </a:t>
            </a:r>
            <a:r>
              <a:rPr lang="en-US" b="0" i="0" dirty="0" err="1">
                <a:solidFill>
                  <a:srgbClr val="333333"/>
                </a:solidFill>
                <a:effectLst/>
                <a:latin typeface="proxima-nova-condensed"/>
              </a:rPr>
              <a:t>Upravleniye</a:t>
            </a:r>
            <a:r>
              <a:rPr lang="en-US" b="0" i="0" dirty="0">
                <a:solidFill>
                  <a:srgbClr val="333333"/>
                </a:solidFill>
                <a:effectLst/>
                <a:latin typeface="proxima-nova-condensed"/>
              </a:rPr>
              <a:t> </a:t>
            </a:r>
            <a:r>
              <a:rPr lang="en-US" b="0" i="0" dirty="0" err="1">
                <a:solidFill>
                  <a:srgbClr val="333333"/>
                </a:solidFill>
                <a:effectLst/>
                <a:latin typeface="proxima-nova-condensed"/>
              </a:rPr>
              <a:t>LAGerey</a:t>
            </a:r>
            <a:r>
              <a:rPr lang="en-US" b="0" i="0" dirty="0">
                <a:solidFill>
                  <a:srgbClr val="333333"/>
                </a:solidFill>
                <a:effectLst/>
                <a:latin typeface="proxima-nova-condensed"/>
              </a:rPr>
              <a:t>), or Main Camp Administration, which was a special division of the secret police and the Soviet Ministry of the Interior overseeing the use of the physical </a:t>
            </a:r>
            <a:r>
              <a:rPr lang="en-US" b="0" i="0" dirty="0" err="1">
                <a:solidFill>
                  <a:srgbClr val="333333"/>
                </a:solidFill>
                <a:effectLst/>
                <a:latin typeface="proxima-nova-condensed"/>
              </a:rPr>
              <a:t>labour</a:t>
            </a:r>
            <a:r>
              <a:rPr lang="en-US" b="0" i="0" dirty="0">
                <a:solidFill>
                  <a:srgbClr val="333333"/>
                </a:solidFill>
                <a:effectLst/>
                <a:latin typeface="proxima-nova-condensed"/>
              </a:rPr>
              <a:t> of prisoners….</a:t>
            </a:r>
            <a:r>
              <a:rPr lang="en-US" dirty="0">
                <a:effectLst/>
              </a:rPr>
              <a:t>These political prisoners suffered the most because, on top of the brutal hard </a:t>
            </a:r>
            <a:r>
              <a:rPr lang="en-US" dirty="0" err="1">
                <a:effectLst/>
              </a:rPr>
              <a:t>labour</a:t>
            </a:r>
            <a:r>
              <a:rPr lang="en-US" dirty="0">
                <a:effectLst/>
              </a:rPr>
              <a:t> conditions and the despotism of guards, they were </a:t>
            </a:r>
            <a:r>
              <a:rPr lang="en-US" dirty="0" err="1">
                <a:effectLst/>
              </a:rPr>
              <a:t>terrorised</a:t>
            </a:r>
            <a:r>
              <a:rPr lang="en-US" dirty="0">
                <a:effectLst/>
              </a:rPr>
              <a:t> by criminal prisoners. Historians estimate the total number of Gulag prisoners at 15-18 million, of whom at least 1.5 million did not survive their incarceration” (</a:t>
            </a:r>
            <a:r>
              <a:rPr lang="en-US" dirty="0" err="1">
                <a:effectLst/>
              </a:rPr>
              <a:t>gulag.online</a:t>
            </a:r>
            <a:r>
              <a:rPr lang="en-US" dirty="0">
                <a:effectLst/>
              </a:rPr>
              <a:t>).</a:t>
            </a:r>
          </a:p>
          <a:p>
            <a:pPr algn="l"/>
            <a:r>
              <a:rPr lang="en-US" dirty="0">
                <a:effectLst/>
              </a:rPr>
              <a:t>For a brief overview of the Gulag visit history.com/topics/european-history/gulag or watch this 3 minute video gulaghistory.org/archive/files/intro_7f39e361eb.mp4</a:t>
            </a:r>
          </a:p>
        </p:txBody>
      </p:sp>
      <p:sp>
        <p:nvSpPr>
          <p:cNvPr id="4" name="Slide Number Placeholder 3"/>
          <p:cNvSpPr>
            <a:spLocks noGrp="1"/>
          </p:cNvSpPr>
          <p:nvPr>
            <p:ph type="sldNum" sz="quarter" idx="5"/>
          </p:nvPr>
        </p:nvSpPr>
        <p:spPr/>
        <p:txBody>
          <a:bodyPr/>
          <a:lstStyle/>
          <a:p>
            <a:fld id="{FEFE3CF4-D1AA-4DB7-A156-A23DCD2C4C74}" type="slidenum">
              <a:rPr lang="en-US" smtClean="0"/>
              <a:t>19</a:t>
            </a:fld>
            <a:endParaRPr lang="en-US"/>
          </a:p>
        </p:txBody>
      </p:sp>
    </p:spTree>
    <p:extLst>
      <p:ext uri="{BB962C8B-B14F-4D97-AF65-F5344CB8AC3E}">
        <p14:creationId xmlns:p14="http://schemas.microsoft.com/office/powerpoint/2010/main" val="3533453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C646B"/>
                </a:solidFill>
                <a:effectLst/>
                <a:latin typeface="Merriweather-Light"/>
              </a:rPr>
              <a:t>A photo of Gulag prisoners in Perm (undated). Photo from Radio Free Europe</a:t>
            </a:r>
            <a:endParaRPr lang="en-US" b="0" i="0" dirty="0">
              <a:solidFill>
                <a:srgbClr val="1F2124"/>
              </a:solidFill>
              <a:effectLst/>
              <a:latin typeface="Merriweather-Light"/>
            </a:endParaRPr>
          </a:p>
        </p:txBody>
      </p:sp>
      <p:sp>
        <p:nvSpPr>
          <p:cNvPr id="4" name="Slide Number Placeholder 3"/>
          <p:cNvSpPr>
            <a:spLocks noGrp="1"/>
          </p:cNvSpPr>
          <p:nvPr>
            <p:ph type="sldNum" sz="quarter" idx="5"/>
          </p:nvPr>
        </p:nvSpPr>
        <p:spPr/>
        <p:txBody>
          <a:bodyPr/>
          <a:lstStyle/>
          <a:p>
            <a:fld id="{FEFE3CF4-D1AA-4DB7-A156-A23DCD2C4C74}" type="slidenum">
              <a:rPr lang="en-US" smtClean="0"/>
              <a:t>20</a:t>
            </a:fld>
            <a:endParaRPr lang="en-US"/>
          </a:p>
        </p:txBody>
      </p:sp>
    </p:spTree>
    <p:extLst>
      <p:ext uri="{BB962C8B-B14F-4D97-AF65-F5344CB8AC3E}">
        <p14:creationId xmlns:p14="http://schemas.microsoft.com/office/powerpoint/2010/main" val="2335440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Page 5: Collective Farm</a:t>
            </a:r>
          </a:p>
          <a:p>
            <a:r>
              <a:rPr lang="en-US" dirty="0"/>
              <a:t>The collective farm was called a kolkhoz.</a:t>
            </a:r>
            <a:r>
              <a:rPr lang="en-US" b="0" i="1"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In Russian, </a:t>
            </a:r>
            <a:r>
              <a:rPr lang="en-US" b="0" i="0" dirty="0" err="1">
                <a:solidFill>
                  <a:srgbClr val="202122"/>
                </a:solidFill>
                <a:effectLst/>
                <a:latin typeface="Arial" panose="020B0604020202020204" pitchFamily="34" charset="0"/>
              </a:rPr>
              <a:t>kolkhóz</a:t>
            </a:r>
            <a:r>
              <a:rPr lang="en-US" b="0" i="0" dirty="0">
                <a:solidFill>
                  <a:srgbClr val="202122"/>
                </a:solidFill>
                <a:effectLst/>
                <a:latin typeface="Arial" panose="020B0604020202020204" pitchFamily="34" charset="0"/>
              </a:rPr>
              <a:t> is a contraction of </a:t>
            </a:r>
            <a:r>
              <a:rPr lang="ru-RU" b="0" i="0" dirty="0">
                <a:solidFill>
                  <a:srgbClr val="202122"/>
                </a:solidFill>
                <a:effectLst/>
                <a:latin typeface="Arial" panose="020B0604020202020204" pitchFamily="34" charset="0"/>
              </a:rPr>
              <a:t>коллективное хозяйство, </a:t>
            </a:r>
            <a:r>
              <a:rPr lang="en-US" b="0" i="0" dirty="0" err="1">
                <a:solidFill>
                  <a:srgbClr val="202122"/>
                </a:solidFill>
                <a:effectLst/>
                <a:latin typeface="Arial" panose="020B0604020202020204" pitchFamily="34" charset="0"/>
              </a:rPr>
              <a:t>kollektívnoye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khozyáystvo</a:t>
            </a:r>
            <a:r>
              <a:rPr lang="en-US" b="0" i="0" dirty="0">
                <a:solidFill>
                  <a:srgbClr val="202122"/>
                </a:solidFill>
                <a:effectLst/>
                <a:latin typeface="Arial" panose="020B0604020202020204" pitchFamily="34" charset="0"/>
              </a:rPr>
              <a:t>, which means collective farm. These were farms owned jointly by the commune or the state. Before collectivization in Ukraine, farmers privately owned and operated their own farms. Members of collective farms had to forfeit their private property, that is land, livestock, and tools, to the collective. They did not earn their own money, but instead were paid day wages. Farm equipment, like tractors, would be leased from a centralized, state-owned institutions. The state set up very high grain production quotas for the collective farms, so high that they were impossible to fulfill. Collectivization actually led to less grain production than was seen with private farms. Nonetheless, in 1932, grain production quotas were raised. This meant that grain that farmers would have kept to feed themselves and their families was taken to fulfill the quotas. This grain was sent to other parts of the Soviet Union or sold abroad. Farmers didn’t have anything to feed themselves, which resulted in famine.</a:t>
            </a:r>
          </a:p>
          <a:p>
            <a:endParaRPr lang="en-US" b="0" i="0" dirty="0">
              <a:solidFill>
                <a:srgbClr val="202122"/>
              </a:solidFill>
              <a:effectLst/>
              <a:latin typeface="Arial" panose="020B0604020202020204" pitchFamily="34" charset="0"/>
            </a:endParaRPr>
          </a:p>
          <a:p>
            <a:r>
              <a:rPr lang="en-US" b="0" i="0" dirty="0">
                <a:solidFill>
                  <a:srgbClr val="202122"/>
                </a:solidFill>
                <a:effectLst/>
                <a:latin typeface="Arial" panose="020B0604020202020204" pitchFamily="34" charset="0"/>
              </a:rPr>
              <a:t>The state pushed collectivization on the farmers. Groups sent by the state came to the villages to set up the farms and convince peasants to join the kolkhoz. Many people resisted joining the collective farms, including Nadia and Taras’ father in the novel.</a:t>
            </a:r>
            <a:endParaRPr lang="en-US" i="0" dirty="0"/>
          </a:p>
          <a:p>
            <a:endParaRPr lang="en-US" dirty="0"/>
          </a:p>
          <a:p>
            <a:r>
              <a:rPr lang="en-US" dirty="0"/>
              <a:t>This photo is a staged photo of women on a collective farm taken in Vinnytsia in 1932-1933. It depicts what Stalin wanted visitors to the USSR to see in Ukraine. The women are dressed in clothing reserved for special occasions, not for fieldwork. Collectivization was supposed to happen spontaneously, the result of enthusiasm for the cause in the rural areas. Showing people in good clean clothes, resting and reading in the fields, presented collectivization as a profitable endeavor that allowed for down time. Instead, it was forced onto farmers by the state from above, was incredibly taxing in terms of labor, and led to the Holodomor famine.</a:t>
            </a:r>
          </a:p>
          <a:p>
            <a:r>
              <a:rPr lang="en-US" dirty="0"/>
              <a:t>This could be an interesting point to talk to your students about how images are not always what they seem. You can compare it to what they see on social media. Images are manipulated, like with filters, or staged, to convince the viewer of one thing, when the reality is quite different.</a:t>
            </a:r>
          </a:p>
        </p:txBody>
      </p:sp>
      <p:sp>
        <p:nvSpPr>
          <p:cNvPr id="4" name="Slide Number Placeholder 3"/>
          <p:cNvSpPr>
            <a:spLocks noGrp="1"/>
          </p:cNvSpPr>
          <p:nvPr>
            <p:ph type="sldNum" sz="quarter" idx="5"/>
          </p:nvPr>
        </p:nvSpPr>
        <p:spPr/>
        <p:txBody>
          <a:bodyPr/>
          <a:lstStyle/>
          <a:p>
            <a:fld id="{FEFE3CF4-D1AA-4DB7-A156-A23DCD2C4C74}" type="slidenum">
              <a:rPr lang="en-US" smtClean="0"/>
              <a:t>3</a:t>
            </a:fld>
            <a:endParaRPr lang="en-US"/>
          </a:p>
        </p:txBody>
      </p:sp>
    </p:spTree>
    <p:extLst>
      <p:ext uri="{BB962C8B-B14F-4D97-AF65-F5344CB8AC3E}">
        <p14:creationId xmlns:p14="http://schemas.microsoft.com/office/powerpoint/2010/main" val="1435558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effectLst/>
                <a:latin typeface="Georgia" panose="02040502050405020303" pitchFamily="18" charset="0"/>
                <a:ea typeface="Calibri" panose="020F0502020204030204" pitchFamily="34" charset="0"/>
                <a:cs typeface="Times New Roman" panose="02020603050405020304" pitchFamily="18" charset="0"/>
              </a:rPr>
              <a:t>Page 100 Grain exportation</a:t>
            </a:r>
          </a:p>
          <a:p>
            <a:pPr marL="0" marR="0">
              <a:lnSpc>
                <a:spcPct val="107000"/>
              </a:lnSpc>
              <a:spcBef>
                <a:spcPts val="0"/>
              </a:spcBef>
              <a:spcAft>
                <a:spcPts val="800"/>
              </a:spcAft>
            </a:pPr>
            <a:r>
              <a:rPr lang="en-US" sz="1200" dirty="0">
                <a:effectLst/>
                <a:latin typeface="Georgia" panose="02040502050405020303" pitchFamily="18" charset="0"/>
                <a:ea typeface="Calibri" panose="020F0502020204030204" pitchFamily="34" charset="0"/>
                <a:cs typeface="Times New Roman" panose="02020603050405020304" pitchFamily="18" charset="0"/>
              </a:rPr>
              <a:t>When Nadia asks where all the grain is going, the man answers that it is going to the cities and to America and London. During the Holodomor, even though Ukrainians were starving, Soviet authorities took grain from Ukraine and used it to feed the urban populations. It was also exported abroad to help fund industrialization or purchase other foodstuffs. The Soviets </a:t>
            </a:r>
            <a:r>
              <a:rPr lang="en-US" b="0" i="0" dirty="0">
                <a:solidFill>
                  <a:srgbClr val="5A5A5A"/>
                </a:solidFill>
                <a:effectLst/>
                <a:latin typeface="Open Sans" panose="020B0606030504020204" pitchFamily="34" charset="0"/>
              </a:rPr>
              <a:t>extracted 4.27 million tons of grain from Ukraine in 1932, which was enough to feed at least 12 million people for an entire year.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EFE3CF4-D1AA-4DB7-A156-A23DCD2C4C74}" type="slidenum">
              <a:rPr lang="en-US" smtClean="0"/>
              <a:t>21</a:t>
            </a:fld>
            <a:endParaRPr lang="en-US"/>
          </a:p>
        </p:txBody>
      </p:sp>
    </p:spTree>
    <p:extLst>
      <p:ext uri="{BB962C8B-B14F-4D97-AF65-F5344CB8AC3E}">
        <p14:creationId xmlns:p14="http://schemas.microsoft.com/office/powerpoint/2010/main" val="323836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Page 10: Red Corner or Icon Corner. </a:t>
            </a:r>
          </a:p>
          <a:p>
            <a:r>
              <a:rPr lang="en-US" dirty="0"/>
              <a:t>The Red Corner is where Orthodox people place icons. It is a worship space within the home. Icons were normally faced to the east. Icons were placed in the corner to eliminate distractions and allow more concentrated prayer. The cloth decorating the icon is a </a:t>
            </a:r>
            <a:r>
              <a:rPr lang="en-US" dirty="0" err="1"/>
              <a:t>bozhnik</a:t>
            </a:r>
            <a:r>
              <a:rPr lang="en-US" dirty="0"/>
              <a:t>, a ceremonial embroidered cloth. </a:t>
            </a:r>
            <a:r>
              <a:rPr lang="en-US" dirty="0" err="1"/>
              <a:t>Bozhnik</a:t>
            </a:r>
            <a:r>
              <a:rPr lang="en-US" dirty="0"/>
              <a:t> comes from the word </a:t>
            </a:r>
            <a:r>
              <a:rPr lang="en-US" dirty="0" err="1"/>
              <a:t>Boh</a:t>
            </a:r>
            <a:r>
              <a:rPr lang="en-US" dirty="0"/>
              <a:t>, which means God in Ukrainian. Learn more about the red corner at www.rbth.com/lifestyle/335163-red-corner-meaning</a:t>
            </a:r>
          </a:p>
          <a:p>
            <a:endParaRPr lang="en-US" dirty="0"/>
          </a:p>
          <a:p>
            <a:r>
              <a:rPr lang="en-US" dirty="0"/>
              <a:t>The officer is inspecting the icon corner because the Soviet Union was an atheist country. Religion was outlawed. Therefore, it was not permissible to have icons in the house. In Soviet times, the red corner became a place where people would place portraits of Lenin and Stalin. According to the Museum of Russian Art, “</a:t>
            </a:r>
            <a:r>
              <a:rPr lang="en-US" b="0" i="0" dirty="0">
                <a:solidFill>
                  <a:srgbClr val="333333"/>
                </a:solidFill>
                <a:effectLst/>
                <a:latin typeface="Open Sans" panose="020B0606030504020204" pitchFamily="34" charset="0"/>
              </a:rPr>
              <a:t>In the 1920s, most churches were closed or destroyed, the majority of priests arrested and exiled. Icon-painting became an illegal trade punishable under Article 152 of the Soviet Criminal Code by four years of prison. Set up under Stalin, the Society of Militant Atheists proclaimed that, by 1937, ‘not a single house of prayer shall remain in the USSR and the very concept of God must be banished from the Soviet Union as a survival of the Middle Ages..”</a:t>
            </a:r>
            <a:endParaRPr lang="en-US" dirty="0"/>
          </a:p>
        </p:txBody>
      </p:sp>
      <p:sp>
        <p:nvSpPr>
          <p:cNvPr id="4" name="Slide Number Placeholder 3"/>
          <p:cNvSpPr>
            <a:spLocks noGrp="1"/>
          </p:cNvSpPr>
          <p:nvPr>
            <p:ph type="sldNum" sz="quarter" idx="5"/>
          </p:nvPr>
        </p:nvSpPr>
        <p:spPr/>
        <p:txBody>
          <a:bodyPr/>
          <a:lstStyle/>
          <a:p>
            <a:fld id="{FEFE3CF4-D1AA-4DB7-A156-A23DCD2C4C74}" type="slidenum">
              <a:rPr lang="en-US" smtClean="0"/>
              <a:t>4</a:t>
            </a:fld>
            <a:endParaRPr lang="en-US"/>
          </a:p>
        </p:txBody>
      </p:sp>
    </p:spTree>
    <p:extLst>
      <p:ext uri="{BB962C8B-B14F-4D97-AF65-F5344CB8AC3E}">
        <p14:creationId xmlns:p14="http://schemas.microsoft.com/office/powerpoint/2010/main" val="4106518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Page 11: Grain hoarding</a:t>
            </a:r>
          </a:p>
          <a:p>
            <a:r>
              <a:rPr lang="en-US" dirty="0"/>
              <a:t>This is an image of </a:t>
            </a:r>
            <a:r>
              <a:rPr lang="en-US" b="0" i="0" dirty="0">
                <a:solidFill>
                  <a:srgbClr val="FFFFFF"/>
                </a:solidFill>
                <a:effectLst/>
                <a:latin typeface="Georgia" panose="02040502050405020303" pitchFamily="18" charset="0"/>
              </a:rPr>
              <a:t>Soviet officials confiscate grain from a peasant household in Ukraine in the early 1930s. Image source: Internet Encyclopedia of Ukraine.</a:t>
            </a:r>
          </a:p>
          <a:p>
            <a:endParaRPr lang="en-US" dirty="0"/>
          </a:p>
          <a:p>
            <a:r>
              <a:rPr lang="en-US" dirty="0"/>
              <a:t>Impossibly high grain production quotas caused all grain to be taken by the state and sent to the cities or sold abroad. This meant that families had nothing left to feed themselves. Out of necessity, many kept grain in secret to stay alive. If the state found out, the grain would be confiscated and the grain hoarders would be arrested or executed. The state gave orders to arrest or execute people who took grain from the fields or storage facilities. </a:t>
            </a:r>
          </a:p>
          <a:p>
            <a:endParaRPr lang="en-US" dirty="0"/>
          </a:p>
          <a:p>
            <a:r>
              <a:rPr lang="en-US" dirty="0"/>
              <a:t>In the novel, police show up to Nadia and Taras’ house and accuse their mother of grain hoarding. We don’t see if she was or not. An accusation could be all it took for an arrest (or worse) to be made.</a:t>
            </a:r>
            <a:br>
              <a:rPr lang="en-US" dirty="0"/>
            </a:br>
            <a:endParaRPr lang="en-US" dirty="0"/>
          </a:p>
        </p:txBody>
      </p:sp>
      <p:sp>
        <p:nvSpPr>
          <p:cNvPr id="4" name="Slide Number Placeholder 3"/>
          <p:cNvSpPr>
            <a:spLocks noGrp="1"/>
          </p:cNvSpPr>
          <p:nvPr>
            <p:ph type="sldNum" sz="quarter" idx="5"/>
          </p:nvPr>
        </p:nvSpPr>
        <p:spPr/>
        <p:txBody>
          <a:bodyPr/>
          <a:lstStyle/>
          <a:p>
            <a:fld id="{FEFE3CF4-D1AA-4DB7-A156-A23DCD2C4C74}" type="slidenum">
              <a:rPr lang="en-US" smtClean="0"/>
              <a:t>5</a:t>
            </a:fld>
            <a:endParaRPr lang="en-US"/>
          </a:p>
        </p:txBody>
      </p:sp>
    </p:spTree>
    <p:extLst>
      <p:ext uri="{BB962C8B-B14F-4D97-AF65-F5344CB8AC3E}">
        <p14:creationId xmlns:p14="http://schemas.microsoft.com/office/powerpoint/2010/main" val="1715560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cap="all" dirty="0">
                <a:effectLst/>
                <a:latin typeface="+mn-lt"/>
              </a:rPr>
              <a:t>GRAIN CONFISCATED FROM A FAMILY DERIDED AS "KULAKS" IN THE VILLAGE OF UDACHOYE IN UKRAINE. Photo credit </a:t>
            </a:r>
            <a:r>
              <a:rPr lang="en-US" b="0" i="0" dirty="0">
                <a:solidFill>
                  <a:srgbClr val="181818"/>
                </a:solidFill>
                <a:effectLst/>
                <a:latin typeface="+mn-lt"/>
              </a:rPr>
              <a:t>SOVFOTO/UIG/GETTY IMAGES via history.com</a:t>
            </a:r>
          </a:p>
          <a:p>
            <a:pPr algn="l"/>
            <a:endParaRPr lang="en-US" b="0" i="0" dirty="0">
              <a:solidFill>
                <a:srgbClr val="181818"/>
              </a:solidFill>
              <a:effectLst/>
              <a:latin typeface="+mn-lt"/>
            </a:endParaRPr>
          </a:p>
          <a:p>
            <a:pPr algn="l"/>
            <a:r>
              <a:rPr lang="en-US" dirty="0">
                <a:latin typeface="+mn-lt"/>
              </a:rPr>
              <a:t>A kulak (from the Russian word for fist) was the term used for a rich peasant and considered enemies of the Soviet state. Often people were accused of being kulaks if they resisted collectivization of agriculture.  Phrases like “liquidation of the kulaks” or “</a:t>
            </a:r>
            <a:r>
              <a:rPr lang="en-US" dirty="0" err="1">
                <a:latin typeface="+mn-lt"/>
              </a:rPr>
              <a:t>dekulazization</a:t>
            </a:r>
            <a:r>
              <a:rPr lang="en-US" dirty="0">
                <a:latin typeface="+mn-lt"/>
              </a:rPr>
              <a:t>” were used.</a:t>
            </a:r>
            <a:br>
              <a:rPr lang="en-US" dirty="0">
                <a:latin typeface="+mn-lt"/>
              </a:rPr>
            </a:br>
            <a:br>
              <a:rPr lang="en-US" dirty="0">
                <a:latin typeface="+mn-lt"/>
              </a:rPr>
            </a:br>
            <a:endParaRPr lang="en-US" dirty="0">
              <a:latin typeface="+mn-lt"/>
            </a:endParaRPr>
          </a:p>
        </p:txBody>
      </p:sp>
      <p:sp>
        <p:nvSpPr>
          <p:cNvPr id="4" name="Slide Number Placeholder 3"/>
          <p:cNvSpPr>
            <a:spLocks noGrp="1"/>
          </p:cNvSpPr>
          <p:nvPr>
            <p:ph type="sldNum" sz="quarter" idx="5"/>
          </p:nvPr>
        </p:nvSpPr>
        <p:spPr/>
        <p:txBody>
          <a:bodyPr/>
          <a:lstStyle/>
          <a:p>
            <a:fld id="{FEFE3CF4-D1AA-4DB7-A156-A23DCD2C4C74}" type="slidenum">
              <a:rPr lang="en-US" smtClean="0"/>
              <a:t>6</a:t>
            </a:fld>
            <a:endParaRPr lang="en-US"/>
          </a:p>
        </p:txBody>
      </p:sp>
    </p:spTree>
    <p:extLst>
      <p:ext uri="{BB962C8B-B14F-4D97-AF65-F5344CB8AC3E}">
        <p14:creationId xmlns:p14="http://schemas.microsoft.com/office/powerpoint/2010/main" val="2071271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Page 23/43/62/79: Order of the Red Banner Medal</a:t>
            </a:r>
          </a:p>
          <a:p>
            <a:r>
              <a:rPr lang="en-US" dirty="0"/>
              <a:t>Order of the red banner pin given for heroism in combat. Nadia finds this medal in an old coat pocket and later tells her brother Taras how her father received the medal for his bravery when he led the soldiers back to their village during the Revolution.</a:t>
            </a:r>
          </a:p>
          <a:p>
            <a:endParaRPr lang="en-US" dirty="0"/>
          </a:p>
          <a:p>
            <a:r>
              <a:rPr lang="en-US" dirty="0"/>
              <a:t>The image in the novel is a bit confusing. The pin is referenced as the Order of the Red Banner (photo on the right) however the actual graphic seems to be based on the emblem of the KGB (photo on the left). It cannot actually be a KGB pin since the KGB was established in 1954. The artist seems to have chosen the KGB pin as a reference because it lends itself to black and white graphics more easily. It is an example of artist license and/or historical inaccuracies in literature.</a:t>
            </a:r>
          </a:p>
        </p:txBody>
      </p:sp>
      <p:sp>
        <p:nvSpPr>
          <p:cNvPr id="4" name="Slide Number Placeholder 3"/>
          <p:cNvSpPr>
            <a:spLocks noGrp="1"/>
          </p:cNvSpPr>
          <p:nvPr>
            <p:ph type="sldNum" sz="quarter" idx="5"/>
          </p:nvPr>
        </p:nvSpPr>
        <p:spPr/>
        <p:txBody>
          <a:bodyPr/>
          <a:lstStyle/>
          <a:p>
            <a:fld id="{FEFE3CF4-D1AA-4DB7-A156-A23DCD2C4C74}" type="slidenum">
              <a:rPr lang="en-US" smtClean="0"/>
              <a:t>7</a:t>
            </a:fld>
            <a:endParaRPr lang="en-US"/>
          </a:p>
        </p:txBody>
      </p:sp>
    </p:spTree>
    <p:extLst>
      <p:ext uri="{BB962C8B-B14F-4D97-AF65-F5344CB8AC3E}">
        <p14:creationId xmlns:p14="http://schemas.microsoft.com/office/powerpoint/2010/main" val="2919498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Georgia" panose="02040502050405020303" pitchFamily="18" charset="0"/>
                <a:ea typeface="Calibri" panose="020F0502020204030204" pitchFamily="34" charset="0"/>
                <a:cs typeface="Times New Roman" panose="02020603050405020304" pitchFamily="18" charset="0"/>
              </a:rPr>
              <a:t>Page 26-27 Statue</a:t>
            </a:r>
          </a:p>
          <a:p>
            <a:r>
              <a:rPr lang="en-US" dirty="0"/>
              <a:t>Though we can’t see his face, the statue depicted on these pages is most likely Vladimir Ilych Lenin. </a:t>
            </a:r>
          </a:p>
          <a:p>
            <a:endParaRPr lang="en-US" dirty="0"/>
          </a:p>
          <a:p>
            <a:r>
              <a:rPr lang="en-US" dirty="0"/>
              <a:t>Lenin’s real name was Vladimir Ilych Ulyanov. He was born in 1870 and died in 1924. He was a Marxist and the founding head of the Soviet government. A cult of personality developed after his death. Lenin became a symbol of the revolution and of the Soviet mission. St. Peterburg Russia was renamed Leningrad and there were statues and portraits of Lenin everywhere. His body remains, to this day, on display in the Lenin Mausoleum on Red Square. Stalin helped create a secular religion Soviet Communism and Lenin was its patron saint.</a:t>
            </a:r>
          </a:p>
        </p:txBody>
      </p:sp>
      <p:sp>
        <p:nvSpPr>
          <p:cNvPr id="4" name="Slide Number Placeholder 3"/>
          <p:cNvSpPr>
            <a:spLocks noGrp="1"/>
          </p:cNvSpPr>
          <p:nvPr>
            <p:ph type="sldNum" sz="quarter" idx="5"/>
          </p:nvPr>
        </p:nvSpPr>
        <p:spPr/>
        <p:txBody>
          <a:bodyPr/>
          <a:lstStyle/>
          <a:p>
            <a:fld id="{FEFE3CF4-D1AA-4DB7-A156-A23DCD2C4C74}" type="slidenum">
              <a:rPr lang="en-US" smtClean="0"/>
              <a:t>8</a:t>
            </a:fld>
            <a:endParaRPr lang="en-US"/>
          </a:p>
        </p:txBody>
      </p:sp>
    </p:spTree>
    <p:extLst>
      <p:ext uri="{BB962C8B-B14F-4D97-AF65-F5344CB8AC3E}">
        <p14:creationId xmlns:p14="http://schemas.microsoft.com/office/powerpoint/2010/main" val="3917600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Page 28 Pin with silhouette and dates 1917-1927</a:t>
            </a:r>
          </a:p>
          <a:p>
            <a:r>
              <a:rPr lang="en-US" dirty="0"/>
              <a:t>This is most likely the </a:t>
            </a:r>
            <a:r>
              <a:rPr lang="en-US" b="0" i="0" dirty="0">
                <a:solidFill>
                  <a:srgbClr val="CCCCCC"/>
                </a:solidFill>
                <a:effectLst/>
                <a:latin typeface="Georgia" panose="02040502050405020303" pitchFamily="18" charset="0"/>
              </a:rPr>
              <a:t>10th anniversary badge of the OGPU. OGPU stands for </a:t>
            </a:r>
            <a:r>
              <a:rPr lang="ru-RU" b="0" i="0" dirty="0">
                <a:solidFill>
                  <a:srgbClr val="202122"/>
                </a:solidFill>
                <a:effectLst/>
                <a:latin typeface="Arial" panose="020B0604020202020204" pitchFamily="34" charset="0"/>
              </a:rPr>
              <a:t>Объединённое государственное политическое управление</a:t>
            </a:r>
            <a:r>
              <a:rPr lang="en-US" b="0" i="0" dirty="0">
                <a:solidFill>
                  <a:srgbClr val="202122"/>
                </a:solidFill>
                <a:effectLst/>
                <a:latin typeface="Arial" panose="020B0604020202020204" pitchFamily="34" charset="0"/>
              </a:rPr>
              <a:t> (pronounced </a:t>
            </a:r>
            <a:r>
              <a:rPr lang="en-US" b="0" i="0" dirty="0" err="1">
                <a:solidFill>
                  <a:srgbClr val="202122"/>
                </a:solidFill>
                <a:effectLst/>
                <a:latin typeface="Arial" panose="020B0604020202020204" pitchFamily="34" charset="0"/>
              </a:rPr>
              <a:t>obyedinyonnoye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gosoodarstvennoye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politicheskoye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oopravleneeye</a:t>
            </a:r>
            <a:r>
              <a:rPr lang="en-US" b="0" i="0" dirty="0">
                <a:solidFill>
                  <a:srgbClr val="202122"/>
                </a:solidFill>
                <a:effectLst/>
                <a:latin typeface="Arial" panose="020B0604020202020204" pitchFamily="34" charset="0"/>
              </a:rPr>
              <a:t>) which means Joint State Political Directorate. It was the intelligence and state security service and the Soviet secret police from 1923 to 1934. This is one of the precursors of the KGB.</a:t>
            </a:r>
          </a:p>
          <a:p>
            <a:endParaRPr lang="en-US" b="0" i="0" dirty="0">
              <a:solidFill>
                <a:srgbClr val="CCCCCC"/>
              </a:solidFill>
              <a:effectLst/>
              <a:latin typeface="Georgia" panose="02040502050405020303" pitchFamily="18" charset="0"/>
            </a:endParaRPr>
          </a:p>
          <a:p>
            <a:r>
              <a:rPr lang="en-US" b="0" i="0" dirty="0">
                <a:solidFill>
                  <a:srgbClr val="CCCCCC"/>
                </a:solidFill>
                <a:effectLst/>
                <a:latin typeface="Georgia" panose="02040502050405020303" pitchFamily="18" charset="0"/>
              </a:rPr>
              <a:t>The artist has created a version of this pin that lends itself better to black and white graphics. The badge features a portrait of Felix Dzerzhinsky in the center. Dzerzhinsky was a revolutionary who led the first two Soviet secret police organizations, the Cheka and the OGPU from 1917 until his death in 1926. “</a:t>
            </a:r>
            <a:r>
              <a:rPr lang="en-US" b="0" i="0" dirty="0">
                <a:solidFill>
                  <a:srgbClr val="1A1A1A"/>
                </a:solidFill>
                <a:effectLst/>
                <a:latin typeface="Georgia" panose="02040502050405020303" pitchFamily="18" charset="0"/>
              </a:rPr>
              <a:t>Dzerzhinsky, who organized the first concentration camps in Russia, acquired a reputation as an incorruptible, ruthless, and fanatical communist” (Britannica.com) He was a firm supporter of Stalin.</a:t>
            </a:r>
            <a:endParaRPr lang="en-US" b="0" i="0" dirty="0">
              <a:solidFill>
                <a:srgbClr val="CCCCCC"/>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fld id="{FEFE3CF4-D1AA-4DB7-A156-A23DCD2C4C74}" type="slidenum">
              <a:rPr lang="en-US" smtClean="0"/>
              <a:t>9</a:t>
            </a:fld>
            <a:endParaRPr lang="en-US"/>
          </a:p>
        </p:txBody>
      </p:sp>
    </p:spTree>
    <p:extLst>
      <p:ext uri="{BB962C8B-B14F-4D97-AF65-F5344CB8AC3E}">
        <p14:creationId xmlns:p14="http://schemas.microsoft.com/office/powerpoint/2010/main" val="1324317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case students are wondering why this cross looks different from what they are used to seeing, this is the cross used in Eastern Orthodoxy, the main religion in Russia and Ukraine.</a:t>
            </a:r>
          </a:p>
          <a:p>
            <a:r>
              <a:rPr lang="en-US" dirty="0"/>
              <a:t>According to Bridge to Moscow, “</a:t>
            </a:r>
            <a:r>
              <a:rPr lang="en-US" b="0" i="0" dirty="0">
                <a:solidFill>
                  <a:srgbClr val="000000"/>
                </a:solidFill>
                <a:effectLst/>
                <a:latin typeface="Gudea"/>
              </a:rPr>
              <a:t>The cross usually has three crossbeams, two horizontal and the third one is a bit slanted. The top bar symbolizes the sign that was hung above the head of Christ, it was written: "Jesus of Nazareth, King of the Jews.” The middle bar was where Christ's hands were nailed. The lower bar is the foot-rest. According to the Russian Orthodox tradition the feet are depicted as being nailed not at one point but individually at the two sides of the footrest. The slanted line reminds us of the two thieves on both sides of the cross. One of them to the right of Christ ascended to Heaven, while the other one sank to Hell. Thus bottom bar of the cross is like the scale of justice and its points show the way to the Hell and Heaven. Another interesting fact is that the upper point of the slanted beam always show the way to the North. Thus a church cross can serve as a compass.”</a:t>
            </a:r>
            <a:endParaRPr lang="en-US" dirty="0"/>
          </a:p>
        </p:txBody>
      </p:sp>
      <p:sp>
        <p:nvSpPr>
          <p:cNvPr id="4" name="Slide Number Placeholder 3"/>
          <p:cNvSpPr>
            <a:spLocks noGrp="1"/>
          </p:cNvSpPr>
          <p:nvPr>
            <p:ph type="sldNum" sz="quarter" idx="5"/>
          </p:nvPr>
        </p:nvSpPr>
        <p:spPr/>
        <p:txBody>
          <a:bodyPr/>
          <a:lstStyle/>
          <a:p>
            <a:fld id="{FEFE3CF4-D1AA-4DB7-A156-A23DCD2C4C74}" type="slidenum">
              <a:rPr lang="en-US" smtClean="0"/>
              <a:t>10</a:t>
            </a:fld>
            <a:endParaRPr lang="en-US"/>
          </a:p>
        </p:txBody>
      </p:sp>
    </p:spTree>
    <p:extLst>
      <p:ext uri="{BB962C8B-B14F-4D97-AF65-F5344CB8AC3E}">
        <p14:creationId xmlns:p14="http://schemas.microsoft.com/office/powerpoint/2010/main" val="105410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4D41A-E6D3-68C5-4140-A367338D95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1CC290-D0F2-27E0-2278-28AAF824D2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A51D84-0C01-8B46-B6F9-D66B07D541D0}"/>
              </a:ext>
            </a:extLst>
          </p:cNvPr>
          <p:cNvSpPr>
            <a:spLocks noGrp="1"/>
          </p:cNvSpPr>
          <p:nvPr>
            <p:ph type="dt" sz="half" idx="10"/>
          </p:nvPr>
        </p:nvSpPr>
        <p:spPr/>
        <p:txBody>
          <a:bodyPr/>
          <a:lstStyle/>
          <a:p>
            <a:fld id="{76AA01ED-E7E9-4590-AC32-18B9EBE4781C}" type="datetimeFigureOut">
              <a:rPr lang="en-US" smtClean="0"/>
              <a:t>6/29/2023</a:t>
            </a:fld>
            <a:endParaRPr lang="en-US"/>
          </a:p>
        </p:txBody>
      </p:sp>
      <p:sp>
        <p:nvSpPr>
          <p:cNvPr id="5" name="Footer Placeholder 4">
            <a:extLst>
              <a:ext uri="{FF2B5EF4-FFF2-40B4-BE49-F238E27FC236}">
                <a16:creationId xmlns:a16="http://schemas.microsoft.com/office/drawing/2014/main" id="{5249DE6D-7EB6-D47B-3762-6FFEBB572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E709F-3353-3F10-33E6-BC49E7E90D78}"/>
              </a:ext>
            </a:extLst>
          </p:cNvPr>
          <p:cNvSpPr>
            <a:spLocks noGrp="1"/>
          </p:cNvSpPr>
          <p:nvPr>
            <p:ph type="sldNum" sz="quarter" idx="12"/>
          </p:nvPr>
        </p:nvSpPr>
        <p:spPr/>
        <p:txBody>
          <a:bodyPr/>
          <a:lstStyle/>
          <a:p>
            <a:fld id="{D5B9CA73-B1C5-4DB0-B2EC-9D67130A2EBE}" type="slidenum">
              <a:rPr lang="en-US" smtClean="0"/>
              <a:t>‹#›</a:t>
            </a:fld>
            <a:endParaRPr lang="en-US"/>
          </a:p>
        </p:txBody>
      </p:sp>
    </p:spTree>
    <p:extLst>
      <p:ext uri="{BB962C8B-B14F-4D97-AF65-F5344CB8AC3E}">
        <p14:creationId xmlns:p14="http://schemas.microsoft.com/office/powerpoint/2010/main" val="136193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DCB87-B4BC-5771-803B-CA1F94522D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F28C86-A682-B6A3-23BB-F3CBC94A22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0C4E0C-3E8E-3786-2FCF-013A81B9AE30}"/>
              </a:ext>
            </a:extLst>
          </p:cNvPr>
          <p:cNvSpPr>
            <a:spLocks noGrp="1"/>
          </p:cNvSpPr>
          <p:nvPr>
            <p:ph type="dt" sz="half" idx="10"/>
          </p:nvPr>
        </p:nvSpPr>
        <p:spPr/>
        <p:txBody>
          <a:bodyPr/>
          <a:lstStyle/>
          <a:p>
            <a:fld id="{76AA01ED-E7E9-4590-AC32-18B9EBE4781C}" type="datetimeFigureOut">
              <a:rPr lang="en-US" smtClean="0"/>
              <a:t>6/29/2023</a:t>
            </a:fld>
            <a:endParaRPr lang="en-US"/>
          </a:p>
        </p:txBody>
      </p:sp>
      <p:sp>
        <p:nvSpPr>
          <p:cNvPr id="5" name="Footer Placeholder 4">
            <a:extLst>
              <a:ext uri="{FF2B5EF4-FFF2-40B4-BE49-F238E27FC236}">
                <a16:creationId xmlns:a16="http://schemas.microsoft.com/office/drawing/2014/main" id="{6C4E6DD0-E3E3-A93D-A895-BAE2E2CE60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C19C48-B36B-3FB7-5ACD-4FAE4D822005}"/>
              </a:ext>
            </a:extLst>
          </p:cNvPr>
          <p:cNvSpPr>
            <a:spLocks noGrp="1"/>
          </p:cNvSpPr>
          <p:nvPr>
            <p:ph type="sldNum" sz="quarter" idx="12"/>
          </p:nvPr>
        </p:nvSpPr>
        <p:spPr/>
        <p:txBody>
          <a:bodyPr/>
          <a:lstStyle/>
          <a:p>
            <a:fld id="{D5B9CA73-B1C5-4DB0-B2EC-9D67130A2EBE}" type="slidenum">
              <a:rPr lang="en-US" smtClean="0"/>
              <a:t>‹#›</a:t>
            </a:fld>
            <a:endParaRPr lang="en-US"/>
          </a:p>
        </p:txBody>
      </p:sp>
    </p:spTree>
    <p:extLst>
      <p:ext uri="{BB962C8B-B14F-4D97-AF65-F5344CB8AC3E}">
        <p14:creationId xmlns:p14="http://schemas.microsoft.com/office/powerpoint/2010/main" val="1478616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0D10F8-7123-29E3-3FA8-9103E9D652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B2F3CE-0540-997B-6557-DC390EE0D3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DFF71-E593-8EC6-5F21-21BA93920D64}"/>
              </a:ext>
            </a:extLst>
          </p:cNvPr>
          <p:cNvSpPr>
            <a:spLocks noGrp="1"/>
          </p:cNvSpPr>
          <p:nvPr>
            <p:ph type="dt" sz="half" idx="10"/>
          </p:nvPr>
        </p:nvSpPr>
        <p:spPr/>
        <p:txBody>
          <a:bodyPr/>
          <a:lstStyle/>
          <a:p>
            <a:fld id="{76AA01ED-E7E9-4590-AC32-18B9EBE4781C}" type="datetimeFigureOut">
              <a:rPr lang="en-US" smtClean="0"/>
              <a:t>6/29/2023</a:t>
            </a:fld>
            <a:endParaRPr lang="en-US"/>
          </a:p>
        </p:txBody>
      </p:sp>
      <p:sp>
        <p:nvSpPr>
          <p:cNvPr id="5" name="Footer Placeholder 4">
            <a:extLst>
              <a:ext uri="{FF2B5EF4-FFF2-40B4-BE49-F238E27FC236}">
                <a16:creationId xmlns:a16="http://schemas.microsoft.com/office/drawing/2014/main" id="{064E099A-C040-EBB9-FF92-A534A7A7C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CCB8D-7B41-3136-AFB7-EA9FFF3F07F5}"/>
              </a:ext>
            </a:extLst>
          </p:cNvPr>
          <p:cNvSpPr>
            <a:spLocks noGrp="1"/>
          </p:cNvSpPr>
          <p:nvPr>
            <p:ph type="sldNum" sz="quarter" idx="12"/>
          </p:nvPr>
        </p:nvSpPr>
        <p:spPr/>
        <p:txBody>
          <a:bodyPr/>
          <a:lstStyle/>
          <a:p>
            <a:fld id="{D5B9CA73-B1C5-4DB0-B2EC-9D67130A2EBE}" type="slidenum">
              <a:rPr lang="en-US" smtClean="0"/>
              <a:t>‹#›</a:t>
            </a:fld>
            <a:endParaRPr lang="en-US"/>
          </a:p>
        </p:txBody>
      </p:sp>
    </p:spTree>
    <p:extLst>
      <p:ext uri="{BB962C8B-B14F-4D97-AF65-F5344CB8AC3E}">
        <p14:creationId xmlns:p14="http://schemas.microsoft.com/office/powerpoint/2010/main" val="443207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602B3-9777-F2CE-3DD2-50EF5D21C9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DBCB6E-79D3-7329-166A-14E35F4AF9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00908-C57D-F3AB-F615-0374DDF76559}"/>
              </a:ext>
            </a:extLst>
          </p:cNvPr>
          <p:cNvSpPr>
            <a:spLocks noGrp="1"/>
          </p:cNvSpPr>
          <p:nvPr>
            <p:ph type="dt" sz="half" idx="10"/>
          </p:nvPr>
        </p:nvSpPr>
        <p:spPr/>
        <p:txBody>
          <a:bodyPr/>
          <a:lstStyle/>
          <a:p>
            <a:fld id="{76AA01ED-E7E9-4590-AC32-18B9EBE4781C}" type="datetimeFigureOut">
              <a:rPr lang="en-US" smtClean="0"/>
              <a:t>6/29/2023</a:t>
            </a:fld>
            <a:endParaRPr lang="en-US"/>
          </a:p>
        </p:txBody>
      </p:sp>
      <p:sp>
        <p:nvSpPr>
          <p:cNvPr id="5" name="Footer Placeholder 4">
            <a:extLst>
              <a:ext uri="{FF2B5EF4-FFF2-40B4-BE49-F238E27FC236}">
                <a16:creationId xmlns:a16="http://schemas.microsoft.com/office/drawing/2014/main" id="{637C43F0-7C75-77CA-E700-1E5474D13B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86C1E7-677B-961E-4BA2-E0D514A10B58}"/>
              </a:ext>
            </a:extLst>
          </p:cNvPr>
          <p:cNvSpPr>
            <a:spLocks noGrp="1"/>
          </p:cNvSpPr>
          <p:nvPr>
            <p:ph type="sldNum" sz="quarter" idx="12"/>
          </p:nvPr>
        </p:nvSpPr>
        <p:spPr/>
        <p:txBody>
          <a:bodyPr/>
          <a:lstStyle/>
          <a:p>
            <a:fld id="{D5B9CA73-B1C5-4DB0-B2EC-9D67130A2EBE}" type="slidenum">
              <a:rPr lang="en-US" smtClean="0"/>
              <a:t>‹#›</a:t>
            </a:fld>
            <a:endParaRPr lang="en-US"/>
          </a:p>
        </p:txBody>
      </p:sp>
    </p:spTree>
    <p:extLst>
      <p:ext uri="{BB962C8B-B14F-4D97-AF65-F5344CB8AC3E}">
        <p14:creationId xmlns:p14="http://schemas.microsoft.com/office/powerpoint/2010/main" val="1979649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85DDB-23C3-8D61-8119-5CAFEA9C0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87B914-98B6-2DD1-605F-A046597426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92895C-5EAA-D14A-233F-4993AB8A81E6}"/>
              </a:ext>
            </a:extLst>
          </p:cNvPr>
          <p:cNvSpPr>
            <a:spLocks noGrp="1"/>
          </p:cNvSpPr>
          <p:nvPr>
            <p:ph type="dt" sz="half" idx="10"/>
          </p:nvPr>
        </p:nvSpPr>
        <p:spPr/>
        <p:txBody>
          <a:bodyPr/>
          <a:lstStyle/>
          <a:p>
            <a:fld id="{76AA01ED-E7E9-4590-AC32-18B9EBE4781C}" type="datetimeFigureOut">
              <a:rPr lang="en-US" smtClean="0"/>
              <a:t>6/29/2023</a:t>
            </a:fld>
            <a:endParaRPr lang="en-US"/>
          </a:p>
        </p:txBody>
      </p:sp>
      <p:sp>
        <p:nvSpPr>
          <p:cNvPr id="5" name="Footer Placeholder 4">
            <a:extLst>
              <a:ext uri="{FF2B5EF4-FFF2-40B4-BE49-F238E27FC236}">
                <a16:creationId xmlns:a16="http://schemas.microsoft.com/office/drawing/2014/main" id="{FF164E84-DFBC-FE1A-148D-EEE540D25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827312-E0C4-3220-9E9B-65CE65E038EC}"/>
              </a:ext>
            </a:extLst>
          </p:cNvPr>
          <p:cNvSpPr>
            <a:spLocks noGrp="1"/>
          </p:cNvSpPr>
          <p:nvPr>
            <p:ph type="sldNum" sz="quarter" idx="12"/>
          </p:nvPr>
        </p:nvSpPr>
        <p:spPr/>
        <p:txBody>
          <a:bodyPr/>
          <a:lstStyle/>
          <a:p>
            <a:fld id="{D5B9CA73-B1C5-4DB0-B2EC-9D67130A2EBE}" type="slidenum">
              <a:rPr lang="en-US" smtClean="0"/>
              <a:t>‹#›</a:t>
            </a:fld>
            <a:endParaRPr lang="en-US"/>
          </a:p>
        </p:txBody>
      </p:sp>
    </p:spTree>
    <p:extLst>
      <p:ext uri="{BB962C8B-B14F-4D97-AF65-F5344CB8AC3E}">
        <p14:creationId xmlns:p14="http://schemas.microsoft.com/office/powerpoint/2010/main" val="1028545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7448E-3D24-A082-CAC8-2B569A6CF6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41856-4F36-F92A-350E-873F7A2945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F187B1-C355-9205-68EB-11B4EB81E8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EE59CF-7238-AE33-661D-6615ACB3EA00}"/>
              </a:ext>
            </a:extLst>
          </p:cNvPr>
          <p:cNvSpPr>
            <a:spLocks noGrp="1"/>
          </p:cNvSpPr>
          <p:nvPr>
            <p:ph type="dt" sz="half" idx="10"/>
          </p:nvPr>
        </p:nvSpPr>
        <p:spPr/>
        <p:txBody>
          <a:bodyPr/>
          <a:lstStyle/>
          <a:p>
            <a:fld id="{76AA01ED-E7E9-4590-AC32-18B9EBE4781C}" type="datetimeFigureOut">
              <a:rPr lang="en-US" smtClean="0"/>
              <a:t>6/29/2023</a:t>
            </a:fld>
            <a:endParaRPr lang="en-US"/>
          </a:p>
        </p:txBody>
      </p:sp>
      <p:sp>
        <p:nvSpPr>
          <p:cNvPr id="6" name="Footer Placeholder 5">
            <a:extLst>
              <a:ext uri="{FF2B5EF4-FFF2-40B4-BE49-F238E27FC236}">
                <a16:creationId xmlns:a16="http://schemas.microsoft.com/office/drawing/2014/main" id="{9660A18B-83FF-4D4C-C1AE-8493C6941F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F3A389-7D9E-396F-BD1E-F684FB72842E}"/>
              </a:ext>
            </a:extLst>
          </p:cNvPr>
          <p:cNvSpPr>
            <a:spLocks noGrp="1"/>
          </p:cNvSpPr>
          <p:nvPr>
            <p:ph type="sldNum" sz="quarter" idx="12"/>
          </p:nvPr>
        </p:nvSpPr>
        <p:spPr/>
        <p:txBody>
          <a:bodyPr/>
          <a:lstStyle/>
          <a:p>
            <a:fld id="{D5B9CA73-B1C5-4DB0-B2EC-9D67130A2EBE}" type="slidenum">
              <a:rPr lang="en-US" smtClean="0"/>
              <a:t>‹#›</a:t>
            </a:fld>
            <a:endParaRPr lang="en-US"/>
          </a:p>
        </p:txBody>
      </p:sp>
    </p:spTree>
    <p:extLst>
      <p:ext uri="{BB962C8B-B14F-4D97-AF65-F5344CB8AC3E}">
        <p14:creationId xmlns:p14="http://schemas.microsoft.com/office/powerpoint/2010/main" val="3653620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0D0B-B6DF-1DA3-4BF8-8F505510BA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15CE0E-9D05-2D8C-F7E7-BF029D24E7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4B1BFF-CBE4-DEEC-054F-6146773F11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614B99-2824-54EC-DD1B-7CBB7C115D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293670-284E-E357-9BF9-5AAFFE33BE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8D096B-35FE-37C5-7F6A-2AB4CA7777C3}"/>
              </a:ext>
            </a:extLst>
          </p:cNvPr>
          <p:cNvSpPr>
            <a:spLocks noGrp="1"/>
          </p:cNvSpPr>
          <p:nvPr>
            <p:ph type="dt" sz="half" idx="10"/>
          </p:nvPr>
        </p:nvSpPr>
        <p:spPr/>
        <p:txBody>
          <a:bodyPr/>
          <a:lstStyle/>
          <a:p>
            <a:fld id="{76AA01ED-E7E9-4590-AC32-18B9EBE4781C}" type="datetimeFigureOut">
              <a:rPr lang="en-US" smtClean="0"/>
              <a:t>6/29/2023</a:t>
            </a:fld>
            <a:endParaRPr lang="en-US"/>
          </a:p>
        </p:txBody>
      </p:sp>
      <p:sp>
        <p:nvSpPr>
          <p:cNvPr id="8" name="Footer Placeholder 7">
            <a:extLst>
              <a:ext uri="{FF2B5EF4-FFF2-40B4-BE49-F238E27FC236}">
                <a16:creationId xmlns:a16="http://schemas.microsoft.com/office/drawing/2014/main" id="{B4D959B5-B89D-62E5-A388-3BE4ACF22C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55B2A6-87D7-16B8-F76A-B2B615255F87}"/>
              </a:ext>
            </a:extLst>
          </p:cNvPr>
          <p:cNvSpPr>
            <a:spLocks noGrp="1"/>
          </p:cNvSpPr>
          <p:nvPr>
            <p:ph type="sldNum" sz="quarter" idx="12"/>
          </p:nvPr>
        </p:nvSpPr>
        <p:spPr/>
        <p:txBody>
          <a:bodyPr/>
          <a:lstStyle/>
          <a:p>
            <a:fld id="{D5B9CA73-B1C5-4DB0-B2EC-9D67130A2EBE}" type="slidenum">
              <a:rPr lang="en-US" smtClean="0"/>
              <a:t>‹#›</a:t>
            </a:fld>
            <a:endParaRPr lang="en-US"/>
          </a:p>
        </p:txBody>
      </p:sp>
    </p:spTree>
    <p:extLst>
      <p:ext uri="{BB962C8B-B14F-4D97-AF65-F5344CB8AC3E}">
        <p14:creationId xmlns:p14="http://schemas.microsoft.com/office/powerpoint/2010/main" val="1041658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C3ED-6BDA-08BF-DFC6-369729F211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60E547-57FD-D5FE-DD15-60A1679DE8E5}"/>
              </a:ext>
            </a:extLst>
          </p:cNvPr>
          <p:cNvSpPr>
            <a:spLocks noGrp="1"/>
          </p:cNvSpPr>
          <p:nvPr>
            <p:ph type="dt" sz="half" idx="10"/>
          </p:nvPr>
        </p:nvSpPr>
        <p:spPr/>
        <p:txBody>
          <a:bodyPr/>
          <a:lstStyle/>
          <a:p>
            <a:fld id="{76AA01ED-E7E9-4590-AC32-18B9EBE4781C}" type="datetimeFigureOut">
              <a:rPr lang="en-US" smtClean="0"/>
              <a:t>6/29/2023</a:t>
            </a:fld>
            <a:endParaRPr lang="en-US"/>
          </a:p>
        </p:txBody>
      </p:sp>
      <p:sp>
        <p:nvSpPr>
          <p:cNvPr id="4" name="Footer Placeholder 3">
            <a:extLst>
              <a:ext uri="{FF2B5EF4-FFF2-40B4-BE49-F238E27FC236}">
                <a16:creationId xmlns:a16="http://schemas.microsoft.com/office/drawing/2014/main" id="{13DD97BA-315D-51FE-3511-95CD68BE4D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6687EE-4E49-785D-9419-7327032320D6}"/>
              </a:ext>
            </a:extLst>
          </p:cNvPr>
          <p:cNvSpPr>
            <a:spLocks noGrp="1"/>
          </p:cNvSpPr>
          <p:nvPr>
            <p:ph type="sldNum" sz="quarter" idx="12"/>
          </p:nvPr>
        </p:nvSpPr>
        <p:spPr/>
        <p:txBody>
          <a:bodyPr/>
          <a:lstStyle/>
          <a:p>
            <a:fld id="{D5B9CA73-B1C5-4DB0-B2EC-9D67130A2EBE}" type="slidenum">
              <a:rPr lang="en-US" smtClean="0"/>
              <a:t>‹#›</a:t>
            </a:fld>
            <a:endParaRPr lang="en-US"/>
          </a:p>
        </p:txBody>
      </p:sp>
    </p:spTree>
    <p:extLst>
      <p:ext uri="{BB962C8B-B14F-4D97-AF65-F5344CB8AC3E}">
        <p14:creationId xmlns:p14="http://schemas.microsoft.com/office/powerpoint/2010/main" val="498447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D433B4-DFF4-CE40-A54F-11688DEAEEA9}"/>
              </a:ext>
            </a:extLst>
          </p:cNvPr>
          <p:cNvSpPr>
            <a:spLocks noGrp="1"/>
          </p:cNvSpPr>
          <p:nvPr>
            <p:ph type="dt" sz="half" idx="10"/>
          </p:nvPr>
        </p:nvSpPr>
        <p:spPr/>
        <p:txBody>
          <a:bodyPr/>
          <a:lstStyle/>
          <a:p>
            <a:fld id="{76AA01ED-E7E9-4590-AC32-18B9EBE4781C}" type="datetimeFigureOut">
              <a:rPr lang="en-US" smtClean="0"/>
              <a:t>6/29/2023</a:t>
            </a:fld>
            <a:endParaRPr lang="en-US"/>
          </a:p>
        </p:txBody>
      </p:sp>
      <p:sp>
        <p:nvSpPr>
          <p:cNvPr id="3" name="Footer Placeholder 2">
            <a:extLst>
              <a:ext uri="{FF2B5EF4-FFF2-40B4-BE49-F238E27FC236}">
                <a16:creationId xmlns:a16="http://schemas.microsoft.com/office/drawing/2014/main" id="{303BE539-45FC-4E46-A556-34343DC96D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C8F641-7DFD-A4E8-81D2-0A27624EC22C}"/>
              </a:ext>
            </a:extLst>
          </p:cNvPr>
          <p:cNvSpPr>
            <a:spLocks noGrp="1"/>
          </p:cNvSpPr>
          <p:nvPr>
            <p:ph type="sldNum" sz="quarter" idx="12"/>
          </p:nvPr>
        </p:nvSpPr>
        <p:spPr/>
        <p:txBody>
          <a:bodyPr/>
          <a:lstStyle/>
          <a:p>
            <a:fld id="{D5B9CA73-B1C5-4DB0-B2EC-9D67130A2EBE}" type="slidenum">
              <a:rPr lang="en-US" smtClean="0"/>
              <a:t>‹#›</a:t>
            </a:fld>
            <a:endParaRPr lang="en-US"/>
          </a:p>
        </p:txBody>
      </p:sp>
    </p:spTree>
    <p:extLst>
      <p:ext uri="{BB962C8B-B14F-4D97-AF65-F5344CB8AC3E}">
        <p14:creationId xmlns:p14="http://schemas.microsoft.com/office/powerpoint/2010/main" val="756966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61C58-34F3-8881-AFAC-681FCE9B7A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6744D8-2C22-674C-4CAE-6C22C6EA6A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B83160-5596-C71B-47FE-AE87D930B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9C7858-4963-AAF2-F5D3-7C5AA9530EB0}"/>
              </a:ext>
            </a:extLst>
          </p:cNvPr>
          <p:cNvSpPr>
            <a:spLocks noGrp="1"/>
          </p:cNvSpPr>
          <p:nvPr>
            <p:ph type="dt" sz="half" idx="10"/>
          </p:nvPr>
        </p:nvSpPr>
        <p:spPr/>
        <p:txBody>
          <a:bodyPr/>
          <a:lstStyle/>
          <a:p>
            <a:fld id="{76AA01ED-E7E9-4590-AC32-18B9EBE4781C}" type="datetimeFigureOut">
              <a:rPr lang="en-US" smtClean="0"/>
              <a:t>6/29/2023</a:t>
            </a:fld>
            <a:endParaRPr lang="en-US"/>
          </a:p>
        </p:txBody>
      </p:sp>
      <p:sp>
        <p:nvSpPr>
          <p:cNvPr id="6" name="Footer Placeholder 5">
            <a:extLst>
              <a:ext uri="{FF2B5EF4-FFF2-40B4-BE49-F238E27FC236}">
                <a16:creationId xmlns:a16="http://schemas.microsoft.com/office/drawing/2014/main" id="{ED73A405-FD70-042F-644E-4EA7133D23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8C27C-EBAE-A5A8-B675-6412A6C5711D}"/>
              </a:ext>
            </a:extLst>
          </p:cNvPr>
          <p:cNvSpPr>
            <a:spLocks noGrp="1"/>
          </p:cNvSpPr>
          <p:nvPr>
            <p:ph type="sldNum" sz="quarter" idx="12"/>
          </p:nvPr>
        </p:nvSpPr>
        <p:spPr/>
        <p:txBody>
          <a:bodyPr/>
          <a:lstStyle/>
          <a:p>
            <a:fld id="{D5B9CA73-B1C5-4DB0-B2EC-9D67130A2EBE}" type="slidenum">
              <a:rPr lang="en-US" smtClean="0"/>
              <a:t>‹#›</a:t>
            </a:fld>
            <a:endParaRPr lang="en-US"/>
          </a:p>
        </p:txBody>
      </p:sp>
    </p:spTree>
    <p:extLst>
      <p:ext uri="{BB962C8B-B14F-4D97-AF65-F5344CB8AC3E}">
        <p14:creationId xmlns:p14="http://schemas.microsoft.com/office/powerpoint/2010/main" val="1515120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1A0F-B3DD-2140-1DC7-9566BFBBAD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C81542-F22C-337D-E6B4-80280EC445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06B627-9DF5-00A7-BB51-6D72D5914F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812C07-2C3A-64E2-A71F-3BB1F2D26F7E}"/>
              </a:ext>
            </a:extLst>
          </p:cNvPr>
          <p:cNvSpPr>
            <a:spLocks noGrp="1"/>
          </p:cNvSpPr>
          <p:nvPr>
            <p:ph type="dt" sz="half" idx="10"/>
          </p:nvPr>
        </p:nvSpPr>
        <p:spPr/>
        <p:txBody>
          <a:bodyPr/>
          <a:lstStyle/>
          <a:p>
            <a:fld id="{76AA01ED-E7E9-4590-AC32-18B9EBE4781C}" type="datetimeFigureOut">
              <a:rPr lang="en-US" smtClean="0"/>
              <a:t>6/29/2023</a:t>
            </a:fld>
            <a:endParaRPr lang="en-US"/>
          </a:p>
        </p:txBody>
      </p:sp>
      <p:sp>
        <p:nvSpPr>
          <p:cNvPr id="6" name="Footer Placeholder 5">
            <a:extLst>
              <a:ext uri="{FF2B5EF4-FFF2-40B4-BE49-F238E27FC236}">
                <a16:creationId xmlns:a16="http://schemas.microsoft.com/office/drawing/2014/main" id="{05698E3C-347E-38A7-18C0-D6F0FC6ABD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F1F2B5-8C25-6812-4B52-55EE8575844D}"/>
              </a:ext>
            </a:extLst>
          </p:cNvPr>
          <p:cNvSpPr>
            <a:spLocks noGrp="1"/>
          </p:cNvSpPr>
          <p:nvPr>
            <p:ph type="sldNum" sz="quarter" idx="12"/>
          </p:nvPr>
        </p:nvSpPr>
        <p:spPr/>
        <p:txBody>
          <a:bodyPr/>
          <a:lstStyle/>
          <a:p>
            <a:fld id="{D5B9CA73-B1C5-4DB0-B2EC-9D67130A2EBE}" type="slidenum">
              <a:rPr lang="en-US" smtClean="0"/>
              <a:t>‹#›</a:t>
            </a:fld>
            <a:endParaRPr lang="en-US"/>
          </a:p>
        </p:txBody>
      </p:sp>
    </p:spTree>
    <p:extLst>
      <p:ext uri="{BB962C8B-B14F-4D97-AF65-F5344CB8AC3E}">
        <p14:creationId xmlns:p14="http://schemas.microsoft.com/office/powerpoint/2010/main" val="676203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367BA-BFA5-431A-C516-4E390ED651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E7F849-693F-9484-1415-5CA7E6F59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879BAA-E47B-853E-43BA-73400795FF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AA01ED-E7E9-4590-AC32-18B9EBE4781C}" type="datetimeFigureOut">
              <a:rPr lang="en-US" smtClean="0"/>
              <a:t>6/29/2023</a:t>
            </a:fld>
            <a:endParaRPr lang="en-US"/>
          </a:p>
        </p:txBody>
      </p:sp>
      <p:sp>
        <p:nvSpPr>
          <p:cNvPr id="5" name="Footer Placeholder 4">
            <a:extLst>
              <a:ext uri="{FF2B5EF4-FFF2-40B4-BE49-F238E27FC236}">
                <a16:creationId xmlns:a16="http://schemas.microsoft.com/office/drawing/2014/main" id="{C43DEF20-E854-A3B2-2E88-7701990061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23E1B3-C1BF-DB90-E8A6-41809C119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B9CA73-B1C5-4DB0-B2EC-9D67130A2EBE}" type="slidenum">
              <a:rPr lang="en-US" smtClean="0"/>
              <a:t>‹#›</a:t>
            </a:fld>
            <a:endParaRPr lang="en-US"/>
          </a:p>
        </p:txBody>
      </p:sp>
    </p:spTree>
    <p:extLst>
      <p:ext uri="{BB962C8B-B14F-4D97-AF65-F5344CB8AC3E}">
        <p14:creationId xmlns:p14="http://schemas.microsoft.com/office/powerpoint/2010/main" val="3822965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ack and white book cover. Title: Five Stalks of Grain. &#10;by Adrian Lysenko, Illustrated by Ivanka Theodosia Galadza.&#10;A young boy and girl walking hand in hand in the woods in the winter at night. An owl is in the trees above them.&#10;&#10;">
            <a:extLst>
              <a:ext uri="{FF2B5EF4-FFF2-40B4-BE49-F238E27FC236}">
                <a16:creationId xmlns:a16="http://schemas.microsoft.com/office/drawing/2014/main" id="{0F9F6505-C47F-BEE3-4DD0-6AF461E9BD01}"/>
              </a:ext>
            </a:extLst>
          </p:cNvPr>
          <p:cNvPicPr>
            <a:picLocks noChangeAspect="1"/>
          </p:cNvPicPr>
          <p:nvPr/>
        </p:nvPicPr>
        <p:blipFill>
          <a:blip r:embed="rId2"/>
          <a:stretch>
            <a:fillRect/>
          </a:stretch>
        </p:blipFill>
        <p:spPr>
          <a:xfrm>
            <a:off x="4160716" y="924326"/>
            <a:ext cx="3870568" cy="5009347"/>
          </a:xfrm>
          <a:prstGeom prst="rect">
            <a:avLst/>
          </a:prstGeom>
        </p:spPr>
      </p:pic>
      <p:sp>
        <p:nvSpPr>
          <p:cNvPr id="3" name="TextBox 2">
            <a:extLst>
              <a:ext uri="{FF2B5EF4-FFF2-40B4-BE49-F238E27FC236}">
                <a16:creationId xmlns:a16="http://schemas.microsoft.com/office/drawing/2014/main" id="{0782689D-0A31-CC9C-ED38-61C983E892B2}"/>
              </a:ext>
            </a:extLst>
          </p:cNvPr>
          <p:cNvSpPr txBox="1"/>
          <p:nvPr/>
        </p:nvSpPr>
        <p:spPr>
          <a:xfrm>
            <a:off x="1507299" y="6192541"/>
            <a:ext cx="9177401" cy="369332"/>
          </a:xfrm>
          <a:prstGeom prst="rect">
            <a:avLst/>
          </a:prstGeom>
          <a:noFill/>
        </p:spPr>
        <p:txBody>
          <a:bodyPr wrap="square" rtlCol="0">
            <a:spAutoFit/>
          </a:bodyPr>
          <a:lstStyle/>
          <a:p>
            <a:pPr algn="ctr"/>
            <a:r>
              <a:rPr lang="en-US" dirty="0">
                <a:latin typeface="Georgia" panose="02040502050405020303" pitchFamily="18" charset="0"/>
                <a:cs typeface="Gautami" panose="020B0502040204020203" pitchFamily="34" charset="0"/>
              </a:rPr>
              <a:t>Prepared by the KU Center for Russian, East European, and Eurasian Studies (CREES)</a:t>
            </a:r>
          </a:p>
        </p:txBody>
      </p:sp>
      <p:sp>
        <p:nvSpPr>
          <p:cNvPr id="4" name="Title 1">
            <a:extLst>
              <a:ext uri="{FF2B5EF4-FFF2-40B4-BE49-F238E27FC236}">
                <a16:creationId xmlns:a16="http://schemas.microsoft.com/office/drawing/2014/main" id="{8F2AF29E-38CC-EB6D-75CA-E68911AC077F}"/>
              </a:ext>
            </a:extLst>
          </p:cNvPr>
          <p:cNvSpPr txBox="1">
            <a:spLocks noGrp="1"/>
          </p:cNvSpPr>
          <p:nvPr>
            <p:ph type="title" idx="4294967295"/>
          </p:nvPr>
        </p:nvSpPr>
        <p:spPr>
          <a:xfrm>
            <a:off x="838199" y="-530671"/>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Overview of Cultural References</a:t>
            </a:r>
          </a:p>
        </p:txBody>
      </p:sp>
    </p:spTree>
    <p:extLst>
      <p:ext uri="{BB962C8B-B14F-4D97-AF65-F5344CB8AC3E}">
        <p14:creationId xmlns:p14="http://schemas.microsoft.com/office/powerpoint/2010/main" val="3707019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Orthodox cross. Regular cross with an additional horizontal component at the top and a diagonal component at the bottom.">
            <a:extLst>
              <a:ext uri="{FF2B5EF4-FFF2-40B4-BE49-F238E27FC236}">
                <a16:creationId xmlns:a16="http://schemas.microsoft.com/office/drawing/2014/main" id="{A1F7B1AD-24B6-8565-10C8-09FEFB3BE937}"/>
              </a:ext>
            </a:extLst>
          </p:cNvPr>
          <p:cNvPicPr>
            <a:picLocks noChangeAspect="1"/>
          </p:cNvPicPr>
          <p:nvPr/>
        </p:nvPicPr>
        <p:blipFill>
          <a:blip r:embed="rId3"/>
          <a:stretch>
            <a:fillRect/>
          </a:stretch>
        </p:blipFill>
        <p:spPr>
          <a:xfrm>
            <a:off x="3310465" y="1182647"/>
            <a:ext cx="5571067" cy="5571067"/>
          </a:xfrm>
          <a:prstGeom prst="rect">
            <a:avLst/>
          </a:prstGeom>
        </p:spPr>
      </p:pic>
      <p:sp>
        <p:nvSpPr>
          <p:cNvPr id="3" name="Title 1">
            <a:extLst>
              <a:ext uri="{FF2B5EF4-FFF2-40B4-BE49-F238E27FC236}">
                <a16:creationId xmlns:a16="http://schemas.microsoft.com/office/drawing/2014/main" id="{F0F25282-05E7-CB1C-0907-1BB17FE90056}"/>
              </a:ext>
            </a:extLst>
          </p:cNvPr>
          <p:cNvSpPr txBox="1">
            <a:spLocks noGrp="1"/>
          </p:cNvSpPr>
          <p:nvPr>
            <p:ph type="title" idx="4294967295"/>
          </p:nvPr>
        </p:nvSpPr>
        <p:spPr>
          <a:xfrm>
            <a:off x="2712718" y="445685"/>
            <a:ext cx="6766560" cy="736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The Orthodox Cross</a:t>
            </a:r>
          </a:p>
        </p:txBody>
      </p:sp>
    </p:spTree>
    <p:extLst>
      <p:ext uri="{BB962C8B-B14F-4D97-AF65-F5344CB8AC3E}">
        <p14:creationId xmlns:p14="http://schemas.microsoft.com/office/powerpoint/2010/main" val="1711188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64897D3-C04C-BBB4-3180-6452E784AE8A}"/>
              </a:ext>
            </a:extLst>
          </p:cNvPr>
          <p:cNvSpPr txBox="1">
            <a:spLocks noGrp="1"/>
          </p:cNvSpPr>
          <p:nvPr>
            <p:ph type="title" idx="4294967295"/>
          </p:nvPr>
        </p:nvSpPr>
        <p:spPr>
          <a:xfrm>
            <a:off x="6800088" y="128670"/>
            <a:ext cx="427024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Cannibalism</a:t>
            </a:r>
          </a:p>
        </p:txBody>
      </p:sp>
      <p:pic>
        <p:nvPicPr>
          <p:cNvPr id="3" name="Picture 2" descr="Two panel black and white illustration. The top panel shows a girl with a shocked look on her face standing in the dark woods. The word CRUNCH is at the bottom right corner. &#10;The bottom panel shows the girl's feet standing on a large pile of human bones.">
            <a:extLst>
              <a:ext uri="{FF2B5EF4-FFF2-40B4-BE49-F238E27FC236}">
                <a16:creationId xmlns:a16="http://schemas.microsoft.com/office/drawing/2014/main" id="{6EE7B535-B103-AD68-FBF1-99228AC84718}"/>
              </a:ext>
            </a:extLst>
          </p:cNvPr>
          <p:cNvPicPr>
            <a:picLocks noChangeAspect="1"/>
          </p:cNvPicPr>
          <p:nvPr/>
        </p:nvPicPr>
        <p:blipFill>
          <a:blip r:embed="rId3"/>
          <a:stretch>
            <a:fillRect/>
          </a:stretch>
        </p:blipFill>
        <p:spPr>
          <a:xfrm>
            <a:off x="569568" y="0"/>
            <a:ext cx="5261664" cy="6858000"/>
          </a:xfrm>
          <a:prstGeom prst="rect">
            <a:avLst/>
          </a:prstGeom>
        </p:spPr>
      </p:pic>
      <p:pic>
        <p:nvPicPr>
          <p:cNvPr id="5" name="Picture 4" descr="A man with long hair and a long beard standing against a black background. He has a wild look in his eyes and furrowed eyebrows. His left hand is extended out like a claw in front of him ready to grab someone. His right hand holds something sharp ready to stab.">
            <a:extLst>
              <a:ext uri="{FF2B5EF4-FFF2-40B4-BE49-F238E27FC236}">
                <a16:creationId xmlns:a16="http://schemas.microsoft.com/office/drawing/2014/main" id="{C2CFD9FC-7BA0-B9DE-B9F9-607256F914E9}"/>
              </a:ext>
            </a:extLst>
          </p:cNvPr>
          <p:cNvPicPr>
            <a:picLocks noChangeAspect="1"/>
          </p:cNvPicPr>
          <p:nvPr/>
        </p:nvPicPr>
        <p:blipFill>
          <a:blip r:embed="rId4"/>
          <a:stretch>
            <a:fillRect/>
          </a:stretch>
        </p:blipFill>
        <p:spPr>
          <a:xfrm>
            <a:off x="6707384" y="0"/>
            <a:ext cx="4915048" cy="6858000"/>
          </a:xfrm>
          <a:prstGeom prst="rect">
            <a:avLst/>
          </a:prstGeom>
        </p:spPr>
      </p:pic>
    </p:spTree>
    <p:extLst>
      <p:ext uri="{BB962C8B-B14F-4D97-AF65-F5344CB8AC3E}">
        <p14:creationId xmlns:p14="http://schemas.microsoft.com/office/powerpoint/2010/main" val="2958821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ack and white photograph of Tsar Nicholas II. He is a man in 40s in a military uniform with epaulettes, a sash, and medals on his chest. He has a beard and moustache and short dark hair.">
            <a:extLst>
              <a:ext uri="{FF2B5EF4-FFF2-40B4-BE49-F238E27FC236}">
                <a16:creationId xmlns:a16="http://schemas.microsoft.com/office/drawing/2014/main" id="{7FAD8A69-5CC5-0DAD-3CE9-3B15935A1292}"/>
              </a:ext>
            </a:extLst>
          </p:cNvPr>
          <p:cNvPicPr>
            <a:picLocks noChangeAspect="1"/>
          </p:cNvPicPr>
          <p:nvPr/>
        </p:nvPicPr>
        <p:blipFill>
          <a:blip r:embed="rId3"/>
          <a:stretch>
            <a:fillRect/>
          </a:stretch>
        </p:blipFill>
        <p:spPr>
          <a:xfrm>
            <a:off x="6800088" y="609884"/>
            <a:ext cx="4385717" cy="6119446"/>
          </a:xfrm>
          <a:prstGeom prst="rect">
            <a:avLst/>
          </a:prstGeom>
        </p:spPr>
      </p:pic>
      <p:pic>
        <p:nvPicPr>
          <p:cNvPr id="4" name="Picture 3" descr="A black and white illustration. The top shows an older man shoeing a horse. Another man in a military uniform with short hair and a beard is standing in front of the horse looking at the other man.&#10;The bottom of the picture shows two kids, a girl and her younger brother sitting at a campfire with bare trees around them. The girl is saying &quot;He was the best blacksmith. The Tsar would have his stallions shoed by him.&quot;">
            <a:extLst>
              <a:ext uri="{FF2B5EF4-FFF2-40B4-BE49-F238E27FC236}">
                <a16:creationId xmlns:a16="http://schemas.microsoft.com/office/drawing/2014/main" id="{79306093-7DB5-D812-18EB-093E270E6EC5}"/>
              </a:ext>
            </a:extLst>
          </p:cNvPr>
          <p:cNvPicPr>
            <a:picLocks noChangeAspect="1"/>
          </p:cNvPicPr>
          <p:nvPr/>
        </p:nvPicPr>
        <p:blipFill>
          <a:blip r:embed="rId4"/>
          <a:stretch>
            <a:fillRect/>
          </a:stretch>
        </p:blipFill>
        <p:spPr>
          <a:xfrm>
            <a:off x="686044" y="0"/>
            <a:ext cx="5190565" cy="6858000"/>
          </a:xfrm>
          <a:prstGeom prst="rect">
            <a:avLst/>
          </a:prstGeom>
        </p:spPr>
      </p:pic>
      <p:sp>
        <p:nvSpPr>
          <p:cNvPr id="5" name="Title 1">
            <a:extLst>
              <a:ext uri="{FF2B5EF4-FFF2-40B4-BE49-F238E27FC236}">
                <a16:creationId xmlns:a16="http://schemas.microsoft.com/office/drawing/2014/main" id="{D0FDEC9A-4BA5-167F-2CC7-E60401B330B2}"/>
              </a:ext>
            </a:extLst>
          </p:cNvPr>
          <p:cNvSpPr txBox="1">
            <a:spLocks noGrp="1"/>
          </p:cNvSpPr>
          <p:nvPr>
            <p:ph type="title" idx="4294967295"/>
          </p:nvPr>
        </p:nvSpPr>
        <p:spPr>
          <a:xfrm>
            <a:off x="6800088" y="128670"/>
            <a:ext cx="427024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Tsar Nicholas II</a:t>
            </a:r>
          </a:p>
        </p:txBody>
      </p:sp>
    </p:spTree>
    <p:extLst>
      <p:ext uri="{BB962C8B-B14F-4D97-AF65-F5344CB8AC3E}">
        <p14:creationId xmlns:p14="http://schemas.microsoft.com/office/powerpoint/2010/main" val="2671857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0B49C54-AB40-502D-E36B-E19010DD9481}"/>
              </a:ext>
            </a:extLst>
          </p:cNvPr>
          <p:cNvSpPr txBox="1">
            <a:spLocks noGrp="1"/>
          </p:cNvSpPr>
          <p:nvPr>
            <p:ph type="title" idx="4294967295"/>
          </p:nvPr>
        </p:nvSpPr>
        <p:spPr>
          <a:xfrm>
            <a:off x="6800088" y="128670"/>
            <a:ext cx="427024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Borscht and </a:t>
            </a:r>
            <a:r>
              <a:rPr kumimoji="0" lang="en-US" sz="4400" b="0" i="0" u="none" strike="noStrike" kern="1200" cap="none" spc="0" normalizeH="0" baseline="0" noProof="0" dirty="0" err="1">
                <a:ln>
                  <a:noFill/>
                </a:ln>
                <a:solidFill>
                  <a:schemeClr val="tx1"/>
                </a:solidFill>
                <a:effectLst/>
                <a:uLnTx/>
                <a:uFillTx/>
                <a:latin typeface="Georgia" panose="02040502050405020303" pitchFamily="18" charset="0"/>
                <a:ea typeface="+mj-ea"/>
                <a:cs typeface="+mj-cs"/>
              </a:rPr>
              <a:t>varenyky</a:t>
            </a:r>
            <a:endParaRPr kumimoji="0" lang="en-US" sz="44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endParaRPr>
          </a:p>
        </p:txBody>
      </p:sp>
      <p:sp useBgFill="1">
        <p:nvSpPr>
          <p:cNvPr id="8" name="Rectangle 7">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wl of dumplings with sour cream on top and garnished with dill in a white bowl with a blue floral pattern on the edges.">
            <a:extLst>
              <a:ext uri="{FF2B5EF4-FFF2-40B4-BE49-F238E27FC236}">
                <a16:creationId xmlns:a16="http://schemas.microsoft.com/office/drawing/2014/main" id="{BD152EEC-CDE9-8AC5-7FC6-054FC45BFD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20" y="10"/>
            <a:ext cx="6095980" cy="6857990"/>
          </a:xfrm>
          <a:prstGeom prst="rect">
            <a:avLst/>
          </a:prstGeom>
        </p:spPr>
      </p:pic>
      <p:pic>
        <p:nvPicPr>
          <p:cNvPr id="2" name="Picture 1" descr="A bowl of red soup with sour cream and dill in a white bowl.&#10;&#10;">
            <a:extLst>
              <a:ext uri="{FF2B5EF4-FFF2-40B4-BE49-F238E27FC236}">
                <a16:creationId xmlns:a16="http://schemas.microsoft.com/office/drawing/2014/main" id="{93155ED2-9E5D-BFCE-6B73-19B843D8C5F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096000" y="10"/>
            <a:ext cx="6096000" cy="6857990"/>
          </a:xfrm>
          <a:prstGeom prst="rect">
            <a:avLst/>
          </a:prstGeom>
        </p:spPr>
      </p:pic>
    </p:spTree>
    <p:extLst>
      <p:ext uri="{BB962C8B-B14F-4D97-AF65-F5344CB8AC3E}">
        <p14:creationId xmlns:p14="http://schemas.microsoft.com/office/powerpoint/2010/main" val="2682679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descr="Soviet propaganda poster of young people in white shirts, blue shorts, blue hats, and read kerchiefs. Some are carrying red flags. There is a red emblem with Lenin's profile in the center and the letters ВЛКСМ. There are words in Russian at the top that say мы пионеры советской страны, нас миллионы. наш вожатый--комсомол.">
            <a:extLst>
              <a:ext uri="{FF2B5EF4-FFF2-40B4-BE49-F238E27FC236}">
                <a16:creationId xmlns:a16="http://schemas.microsoft.com/office/drawing/2014/main" id="{1E506FC3-7835-8D7C-EFF4-90715A481EDB}"/>
              </a:ext>
            </a:extLst>
          </p:cNvPr>
          <p:cNvPicPr>
            <a:picLocks noChangeAspect="1"/>
          </p:cNvPicPr>
          <p:nvPr/>
        </p:nvPicPr>
        <p:blipFill>
          <a:blip r:embed="rId3"/>
          <a:stretch>
            <a:fillRect/>
          </a:stretch>
        </p:blipFill>
        <p:spPr>
          <a:xfrm>
            <a:off x="4906276" y="1038493"/>
            <a:ext cx="6767141" cy="5034492"/>
          </a:xfrm>
          <a:prstGeom prst="rect">
            <a:avLst/>
          </a:prstGeom>
        </p:spPr>
      </p:pic>
      <p:pic>
        <p:nvPicPr>
          <p:cNvPr id="3" name="Picture 2" descr="Three paneled black and white illustration. Top left panel shows a girl in a coat wearing a pin talking to a girl her own age. There is a boy hiding behind the second girl, scared. There is a close up of the pin that shows a star with flames and a man's head in profile with the words &quot;ВСЕГДА ГОТОВ!&quot; on the bottom. The girl to the right asks &quot;where is that pin from?&quot; The girl in the pin answers &quot;the Young Pioneers.&quot;&#10;The top right panel is a close up of the second girl's face looking scared.&#10;The bottom panel shows the girl in the pin from behind pointing at the other girl and her brother, saying &quot;Stop them! They are enemies of the state!&quot; The other girl and boy are running away hand in hand. There are buildings and people (two with rifles) in the background.">
            <a:extLst>
              <a:ext uri="{FF2B5EF4-FFF2-40B4-BE49-F238E27FC236}">
                <a16:creationId xmlns:a16="http://schemas.microsoft.com/office/drawing/2014/main" id="{DDF7D5D5-C78E-186B-95D7-419C3DA13F75}"/>
              </a:ext>
            </a:extLst>
          </p:cNvPr>
          <p:cNvPicPr>
            <a:picLocks noChangeAspect="1"/>
          </p:cNvPicPr>
          <p:nvPr/>
        </p:nvPicPr>
        <p:blipFill rotWithShape="1">
          <a:blip r:embed="rId4"/>
          <a:srcRect l="7800" t="3432" r="8654" b="3757"/>
          <a:stretch/>
        </p:blipFill>
        <p:spPr>
          <a:xfrm>
            <a:off x="477012" y="480060"/>
            <a:ext cx="4374906" cy="5897880"/>
          </a:xfrm>
          <a:prstGeom prst="rect">
            <a:avLst/>
          </a:prstGeom>
        </p:spPr>
      </p:pic>
      <p:sp>
        <p:nvSpPr>
          <p:cNvPr id="6" name="Title 1">
            <a:extLst>
              <a:ext uri="{FF2B5EF4-FFF2-40B4-BE49-F238E27FC236}">
                <a16:creationId xmlns:a16="http://schemas.microsoft.com/office/drawing/2014/main" id="{4DE2B90C-B548-F9A8-8DA9-0BDE7A077CE3}"/>
              </a:ext>
            </a:extLst>
          </p:cNvPr>
          <p:cNvSpPr txBox="1">
            <a:spLocks noGrp="1"/>
          </p:cNvSpPr>
          <p:nvPr>
            <p:ph type="title" idx="4294967295"/>
          </p:nvPr>
        </p:nvSpPr>
        <p:spPr>
          <a:xfrm>
            <a:off x="5632973" y="480218"/>
            <a:ext cx="5741406"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The Young Pioneers</a:t>
            </a:r>
          </a:p>
        </p:txBody>
      </p:sp>
      <p:pic>
        <p:nvPicPr>
          <p:cNvPr id="2" name="Picture 1" descr="A red and gold pin. It is in the shape of a star with flames on top. In the center of the star is Lenin's profile facing left. The words ВСЕГДА ГОТОВ! is on the bottom.">
            <a:extLst>
              <a:ext uri="{FF2B5EF4-FFF2-40B4-BE49-F238E27FC236}">
                <a16:creationId xmlns:a16="http://schemas.microsoft.com/office/drawing/2014/main" id="{B9542E79-B75E-FA92-8525-70CC32F7543F}"/>
              </a:ext>
            </a:extLst>
          </p:cNvPr>
          <p:cNvPicPr>
            <a:picLocks noChangeAspect="1"/>
          </p:cNvPicPr>
          <p:nvPr/>
        </p:nvPicPr>
        <p:blipFill>
          <a:blip r:embed="rId5"/>
          <a:stretch>
            <a:fillRect/>
          </a:stretch>
        </p:blipFill>
        <p:spPr>
          <a:xfrm>
            <a:off x="6437999" y="1033958"/>
            <a:ext cx="4503556" cy="5146923"/>
          </a:xfrm>
          <a:prstGeom prst="rect">
            <a:avLst/>
          </a:prstGeom>
        </p:spPr>
      </p:pic>
    </p:spTree>
    <p:extLst>
      <p:ext uri="{BB962C8B-B14F-4D97-AF65-F5344CB8AC3E}">
        <p14:creationId xmlns:p14="http://schemas.microsoft.com/office/powerpoint/2010/main" val="174861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nowy owl in mid flight.">
            <a:extLst>
              <a:ext uri="{FF2B5EF4-FFF2-40B4-BE49-F238E27FC236}">
                <a16:creationId xmlns:a16="http://schemas.microsoft.com/office/drawing/2014/main" id="{61B239B4-5DD8-C72C-E748-CCDF184B5681}"/>
              </a:ext>
            </a:extLst>
          </p:cNvPr>
          <p:cNvPicPr>
            <a:picLocks noChangeAspect="1"/>
          </p:cNvPicPr>
          <p:nvPr/>
        </p:nvPicPr>
        <p:blipFill rotWithShape="1">
          <a:blip r:embed="rId3"/>
          <a:srcRect l="11549" t="9830" r="5201" b="8980"/>
          <a:stretch/>
        </p:blipFill>
        <p:spPr>
          <a:xfrm>
            <a:off x="6957692" y="1874520"/>
            <a:ext cx="5074920" cy="3742944"/>
          </a:xfrm>
          <a:prstGeom prst="rect">
            <a:avLst/>
          </a:prstGeom>
        </p:spPr>
      </p:pic>
      <p:pic>
        <p:nvPicPr>
          <p:cNvPr id="5" name="Picture 4" descr="Black and white illustration. Black background. Girl's head in the foreground. She is watching a group of animals walking in front of her. There is a bear, two mice, and rabbit walking on the ground and an owl flying above the bear's head.">
            <a:extLst>
              <a:ext uri="{FF2B5EF4-FFF2-40B4-BE49-F238E27FC236}">
                <a16:creationId xmlns:a16="http://schemas.microsoft.com/office/drawing/2014/main" id="{FA319B72-0939-A476-ED17-B8F93D483469}"/>
              </a:ext>
            </a:extLst>
          </p:cNvPr>
          <p:cNvPicPr>
            <a:picLocks noChangeAspect="1"/>
          </p:cNvPicPr>
          <p:nvPr/>
        </p:nvPicPr>
        <p:blipFill>
          <a:blip r:embed="rId4"/>
          <a:stretch>
            <a:fillRect/>
          </a:stretch>
        </p:blipFill>
        <p:spPr>
          <a:xfrm>
            <a:off x="159388" y="0"/>
            <a:ext cx="6640700" cy="6858000"/>
          </a:xfrm>
          <a:prstGeom prst="rect">
            <a:avLst/>
          </a:prstGeom>
        </p:spPr>
      </p:pic>
      <p:sp>
        <p:nvSpPr>
          <p:cNvPr id="6" name="Title 1">
            <a:extLst>
              <a:ext uri="{FF2B5EF4-FFF2-40B4-BE49-F238E27FC236}">
                <a16:creationId xmlns:a16="http://schemas.microsoft.com/office/drawing/2014/main" id="{65C12221-1F4B-375B-C029-FE63E5BFCF6B}"/>
              </a:ext>
            </a:extLst>
          </p:cNvPr>
          <p:cNvSpPr txBox="1">
            <a:spLocks noGrp="1"/>
          </p:cNvSpPr>
          <p:nvPr>
            <p:ph type="title" idx="4294967295"/>
          </p:nvPr>
        </p:nvSpPr>
        <p:spPr>
          <a:xfrm>
            <a:off x="6800088" y="274974"/>
            <a:ext cx="5391912"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The Owl in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Ukrainian Folklore </a:t>
            </a:r>
          </a:p>
        </p:txBody>
      </p:sp>
    </p:spTree>
    <p:extLst>
      <p:ext uri="{BB962C8B-B14F-4D97-AF65-F5344CB8AC3E}">
        <p14:creationId xmlns:p14="http://schemas.microsoft.com/office/powerpoint/2010/main" val="3815399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white illustration of an old woman with a kerchief on her head sitting with a cat in her lap. A young girl stands behind her looking at icons on the wall. One icon shows a staircase. The girl asks &quot;What is that painting of?&quot; The old woman answers, &quot;The soul's journey to heaven. Have you ever heard of toll-houses?&quot;">
            <a:extLst>
              <a:ext uri="{FF2B5EF4-FFF2-40B4-BE49-F238E27FC236}">
                <a16:creationId xmlns:a16="http://schemas.microsoft.com/office/drawing/2014/main" id="{F69B90A5-A94E-8095-82C2-5D49D3929F23}"/>
              </a:ext>
            </a:extLst>
          </p:cNvPr>
          <p:cNvPicPr>
            <a:picLocks noChangeAspect="1"/>
          </p:cNvPicPr>
          <p:nvPr/>
        </p:nvPicPr>
        <p:blipFill>
          <a:blip r:embed="rId3"/>
          <a:stretch>
            <a:fillRect/>
          </a:stretch>
        </p:blipFill>
        <p:spPr>
          <a:xfrm>
            <a:off x="354232" y="0"/>
            <a:ext cx="4942057" cy="6858000"/>
          </a:xfrm>
          <a:prstGeom prst="rect">
            <a:avLst/>
          </a:prstGeom>
        </p:spPr>
      </p:pic>
      <p:sp>
        <p:nvSpPr>
          <p:cNvPr id="4" name="Title 1">
            <a:extLst>
              <a:ext uri="{FF2B5EF4-FFF2-40B4-BE49-F238E27FC236}">
                <a16:creationId xmlns:a16="http://schemas.microsoft.com/office/drawing/2014/main" id="{BF9B4879-A2F6-3B0B-68CE-EA21A23B524C}"/>
              </a:ext>
            </a:extLst>
          </p:cNvPr>
          <p:cNvSpPr txBox="1">
            <a:spLocks noGrp="1"/>
          </p:cNvSpPr>
          <p:nvPr>
            <p:ph type="title" idx="4294967295"/>
          </p:nvPr>
        </p:nvSpPr>
        <p:spPr>
          <a:xfrm>
            <a:off x="5109065" y="0"/>
            <a:ext cx="7327392" cy="6150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Icons, St. Theodosia, and Toll Houses</a:t>
            </a:r>
          </a:p>
        </p:txBody>
      </p:sp>
      <p:pic>
        <p:nvPicPr>
          <p:cNvPr id="2" name="Picture 1" descr="Orthodox icon that depicts the soul's journey to heaven. Bottom right corner shows dead woman in her bed with an angel by her head. From bottom left to top left there is a staircase with different demons on each stair. The staircase leads to heaven which is shown with saints and angels.">
            <a:extLst>
              <a:ext uri="{FF2B5EF4-FFF2-40B4-BE49-F238E27FC236}">
                <a16:creationId xmlns:a16="http://schemas.microsoft.com/office/drawing/2014/main" id="{2115A0BB-E29F-E607-EA95-016420553AD9}"/>
              </a:ext>
            </a:extLst>
          </p:cNvPr>
          <p:cNvPicPr>
            <a:picLocks noChangeAspect="1"/>
          </p:cNvPicPr>
          <p:nvPr/>
        </p:nvPicPr>
        <p:blipFill>
          <a:blip r:embed="rId4"/>
          <a:stretch>
            <a:fillRect/>
          </a:stretch>
        </p:blipFill>
        <p:spPr>
          <a:xfrm>
            <a:off x="6197633" y="558112"/>
            <a:ext cx="5349054" cy="6250752"/>
          </a:xfrm>
          <a:prstGeom prst="rect">
            <a:avLst/>
          </a:prstGeom>
        </p:spPr>
      </p:pic>
    </p:spTree>
    <p:extLst>
      <p:ext uri="{BB962C8B-B14F-4D97-AF65-F5344CB8AC3E}">
        <p14:creationId xmlns:p14="http://schemas.microsoft.com/office/powerpoint/2010/main" val="3194249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ack and white illustration that depicts a nightmare. A little boy is screaming and reaching toward the viewer for help. He is at the bottom of the picture, which also shows white figures suffering and black figures with tails. There are flames and snake/dragon type monsters with wide open mouths. From the bottom there are ladders which people are climbing. The ladders lead to the heavens. There are angels with wings and halos flying in the clouds. You can see at the top cloud there is an open gate.">
            <a:extLst>
              <a:ext uri="{FF2B5EF4-FFF2-40B4-BE49-F238E27FC236}">
                <a16:creationId xmlns:a16="http://schemas.microsoft.com/office/drawing/2014/main" id="{59B598F6-714B-CC23-0B17-55998739B586}"/>
              </a:ext>
            </a:extLst>
          </p:cNvPr>
          <p:cNvPicPr>
            <a:picLocks noChangeAspect="1"/>
          </p:cNvPicPr>
          <p:nvPr/>
        </p:nvPicPr>
        <p:blipFill rotWithShape="1">
          <a:blip r:embed="rId3"/>
          <a:srcRect l="33400" t="16888" r="37800" b="10045"/>
          <a:stretch/>
        </p:blipFill>
        <p:spPr>
          <a:xfrm>
            <a:off x="1072896" y="131889"/>
            <a:ext cx="4620768" cy="6594221"/>
          </a:xfrm>
          <a:prstGeom prst="rect">
            <a:avLst/>
          </a:prstGeom>
        </p:spPr>
      </p:pic>
      <p:sp>
        <p:nvSpPr>
          <p:cNvPr id="4" name="Title 1">
            <a:extLst>
              <a:ext uri="{FF2B5EF4-FFF2-40B4-BE49-F238E27FC236}">
                <a16:creationId xmlns:a16="http://schemas.microsoft.com/office/drawing/2014/main" id="{9D5305A6-4671-AA7C-A71A-BB6B1C0B6873}"/>
              </a:ext>
            </a:extLst>
          </p:cNvPr>
          <p:cNvSpPr txBox="1">
            <a:spLocks noGrp="1"/>
          </p:cNvSpPr>
          <p:nvPr>
            <p:ph type="title" idx="4294967295"/>
          </p:nvPr>
        </p:nvSpPr>
        <p:spPr>
          <a:xfrm>
            <a:off x="5120640" y="250591"/>
            <a:ext cx="7327392" cy="6150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Icon-Inspired Graphics</a:t>
            </a:r>
          </a:p>
        </p:txBody>
      </p:sp>
      <p:pic>
        <p:nvPicPr>
          <p:cNvPr id="6" name="Picture 5" descr="Icon depicting monks climbing up a ladder with 30 steps. The ladder goes from the bottom right to the top left corners of the picture. There are angels above the ladder and demons below who are trying to pull people off the ladder.">
            <a:extLst>
              <a:ext uri="{FF2B5EF4-FFF2-40B4-BE49-F238E27FC236}">
                <a16:creationId xmlns:a16="http://schemas.microsoft.com/office/drawing/2014/main" id="{E39990A4-4091-8900-F1C9-F18B815F1900}"/>
              </a:ext>
            </a:extLst>
          </p:cNvPr>
          <p:cNvPicPr>
            <a:picLocks noChangeAspect="1"/>
          </p:cNvPicPr>
          <p:nvPr/>
        </p:nvPicPr>
        <p:blipFill rotWithShape="1">
          <a:blip r:embed="rId4"/>
          <a:srcRect l="34900" t="17245" r="35900" b="9690"/>
          <a:stretch/>
        </p:blipFill>
        <p:spPr>
          <a:xfrm>
            <a:off x="6498338" y="0"/>
            <a:ext cx="4876800" cy="6864263"/>
          </a:xfrm>
          <a:prstGeom prst="rect">
            <a:avLst/>
          </a:prstGeom>
        </p:spPr>
      </p:pic>
      <p:pic>
        <p:nvPicPr>
          <p:cNvPr id="5" name="Picture 4" descr="Black and red painting of a beast with a wide open mouth and sharp teeth devouring a variety of demons. Fire in the background.">
            <a:extLst>
              <a:ext uri="{FF2B5EF4-FFF2-40B4-BE49-F238E27FC236}">
                <a16:creationId xmlns:a16="http://schemas.microsoft.com/office/drawing/2014/main" id="{339E13FD-1397-4D0E-66A9-A0CF86877E5C}"/>
              </a:ext>
            </a:extLst>
          </p:cNvPr>
          <p:cNvPicPr>
            <a:picLocks noChangeAspect="1"/>
          </p:cNvPicPr>
          <p:nvPr/>
        </p:nvPicPr>
        <p:blipFill rotWithShape="1">
          <a:blip r:embed="rId5"/>
          <a:srcRect l="35300" t="25778" r="36300" b="36178"/>
          <a:stretch/>
        </p:blipFill>
        <p:spPr>
          <a:xfrm>
            <a:off x="6096000" y="1531331"/>
            <a:ext cx="6010556" cy="4529081"/>
          </a:xfrm>
          <a:prstGeom prst="rect">
            <a:avLst/>
          </a:prstGeom>
        </p:spPr>
      </p:pic>
    </p:spTree>
    <p:extLst>
      <p:ext uri="{BB962C8B-B14F-4D97-AF65-F5344CB8AC3E}">
        <p14:creationId xmlns:p14="http://schemas.microsoft.com/office/powerpoint/2010/main" val="309999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graph of two men's hands shaking above a wooden table. Under the table their other hands are exchanging a wad of money.">
            <a:extLst>
              <a:ext uri="{FF2B5EF4-FFF2-40B4-BE49-F238E27FC236}">
                <a16:creationId xmlns:a16="http://schemas.microsoft.com/office/drawing/2014/main" id="{07E3F9D9-35FC-E0A3-4E78-105DDE98E684}"/>
              </a:ext>
            </a:extLst>
          </p:cNvPr>
          <p:cNvPicPr>
            <a:picLocks noChangeAspect="1"/>
          </p:cNvPicPr>
          <p:nvPr/>
        </p:nvPicPr>
        <p:blipFill rotWithShape="1">
          <a:blip r:embed="rId3"/>
          <a:srcRect l="16208" t="2168" r="15311" b="2264"/>
          <a:stretch/>
        </p:blipFill>
        <p:spPr>
          <a:xfrm>
            <a:off x="6509844" y="755905"/>
            <a:ext cx="5474892" cy="5096255"/>
          </a:xfrm>
          <a:prstGeom prst="rect">
            <a:avLst/>
          </a:prstGeom>
        </p:spPr>
      </p:pic>
      <p:sp>
        <p:nvSpPr>
          <p:cNvPr id="3" name="Title 1">
            <a:extLst>
              <a:ext uri="{FF2B5EF4-FFF2-40B4-BE49-F238E27FC236}">
                <a16:creationId xmlns:a16="http://schemas.microsoft.com/office/drawing/2014/main" id="{4BC70425-4EE6-73BB-ACBF-6B65526C744F}"/>
              </a:ext>
            </a:extLst>
          </p:cNvPr>
          <p:cNvSpPr txBox="1">
            <a:spLocks noGrp="1"/>
          </p:cNvSpPr>
          <p:nvPr>
            <p:ph type="title" idx="4294967295"/>
          </p:nvPr>
        </p:nvSpPr>
        <p:spPr>
          <a:xfrm>
            <a:off x="6096000" y="6102095"/>
            <a:ext cx="6352032" cy="5662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Bribery in the Soviet Union</a:t>
            </a:r>
          </a:p>
        </p:txBody>
      </p:sp>
      <p:pic>
        <p:nvPicPr>
          <p:cNvPr id="5" name="Picture 4" descr="Word bubble with the Ukrainian flag colors in it. Blue stripe on top, yellow stripe on the bottom.">
            <a:extLst>
              <a:ext uri="{FF2B5EF4-FFF2-40B4-BE49-F238E27FC236}">
                <a16:creationId xmlns:a16="http://schemas.microsoft.com/office/drawing/2014/main" id="{E9655476-EA23-95E5-9605-5C7ED820D865}"/>
              </a:ext>
            </a:extLst>
          </p:cNvPr>
          <p:cNvPicPr>
            <a:picLocks noChangeAspect="1"/>
          </p:cNvPicPr>
          <p:nvPr/>
        </p:nvPicPr>
        <p:blipFill rotWithShape="1">
          <a:blip r:embed="rId4"/>
          <a:srcRect l="6197" t="-351" r="49815" b="5163"/>
          <a:stretch/>
        </p:blipFill>
        <p:spPr>
          <a:xfrm>
            <a:off x="207264" y="944118"/>
            <a:ext cx="3547872" cy="3310890"/>
          </a:xfrm>
          <a:prstGeom prst="rect">
            <a:avLst/>
          </a:prstGeom>
        </p:spPr>
      </p:pic>
      <p:pic>
        <p:nvPicPr>
          <p:cNvPr id="6146" name="Picture 2" descr="Word bubble with the Russian flag colors in it. White stripe on top, blue stripe in the middle, red stripe on the bottom.">
            <a:extLst>
              <a:ext uri="{FF2B5EF4-FFF2-40B4-BE49-F238E27FC236}">
                <a16:creationId xmlns:a16="http://schemas.microsoft.com/office/drawing/2014/main" id="{0FF465EC-9757-91EF-0C31-DBEE178B0A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600" r="10189" b="3275"/>
          <a:stretch/>
        </p:blipFill>
        <p:spPr bwMode="auto">
          <a:xfrm>
            <a:off x="3011423" y="3304032"/>
            <a:ext cx="2866595" cy="32133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E0B4705-C873-1359-3650-980D6CBFD632}"/>
              </a:ext>
            </a:extLst>
          </p:cNvPr>
          <p:cNvSpPr txBox="1">
            <a:spLocks/>
          </p:cNvSpPr>
          <p:nvPr/>
        </p:nvSpPr>
        <p:spPr>
          <a:xfrm>
            <a:off x="207264" y="189631"/>
            <a:ext cx="6352032" cy="56627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Georgia" panose="02040502050405020303" pitchFamily="18" charset="0"/>
              </a:rPr>
              <a:t>Russian &amp; Ukrainian Language</a:t>
            </a:r>
          </a:p>
        </p:txBody>
      </p:sp>
    </p:spTree>
    <p:extLst>
      <p:ext uri="{BB962C8B-B14F-4D97-AF65-F5344CB8AC3E}">
        <p14:creationId xmlns:p14="http://schemas.microsoft.com/office/powerpoint/2010/main" val="3423040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otograph of a Soviet gulag. Watch tower in the distance. High wooden fence. Snow on the ground. Barbed wire above the fence. Photo taken through barbed wire so it is in the foreground as well.">
            <a:extLst>
              <a:ext uri="{FF2B5EF4-FFF2-40B4-BE49-F238E27FC236}">
                <a16:creationId xmlns:a16="http://schemas.microsoft.com/office/drawing/2014/main" id="{74998B0C-12FF-E3D8-EAF6-0E1B1EB269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39" r="15070"/>
          <a:stretch/>
        </p:blipFill>
        <p:spPr bwMode="auto">
          <a:xfrm>
            <a:off x="6248400" y="0"/>
            <a:ext cx="5943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Three-paneled black and white illustration. top panel shows a warehouse with the doors open. the second panel shows a man drinking out of a bottle saying &quot;welcome to the bear's den.&quot; A young girl looks shocked to see bags of grain piled up in the warehouse. The third panel shows a truck with bags loaded on it and stacks of grain bags around it. A man, seen from behind, is saying &quot;Five stalks, that's all it took to get ten years in the Gulag...or worse.&quot;">
            <a:extLst>
              <a:ext uri="{FF2B5EF4-FFF2-40B4-BE49-F238E27FC236}">
                <a16:creationId xmlns:a16="http://schemas.microsoft.com/office/drawing/2014/main" id="{3D90C03F-FEA3-7975-D0B3-C0443F0F8FEB}"/>
              </a:ext>
            </a:extLst>
          </p:cNvPr>
          <p:cNvPicPr>
            <a:picLocks noChangeAspect="1"/>
          </p:cNvPicPr>
          <p:nvPr/>
        </p:nvPicPr>
        <p:blipFill>
          <a:blip r:embed="rId4"/>
          <a:stretch>
            <a:fillRect/>
          </a:stretch>
        </p:blipFill>
        <p:spPr>
          <a:xfrm>
            <a:off x="601855" y="0"/>
            <a:ext cx="5240632" cy="6858000"/>
          </a:xfrm>
          <a:prstGeom prst="rect">
            <a:avLst/>
          </a:prstGeom>
        </p:spPr>
      </p:pic>
      <p:sp>
        <p:nvSpPr>
          <p:cNvPr id="4" name="Title 1">
            <a:extLst>
              <a:ext uri="{FF2B5EF4-FFF2-40B4-BE49-F238E27FC236}">
                <a16:creationId xmlns:a16="http://schemas.microsoft.com/office/drawing/2014/main" id="{37CD7AEC-6CD7-F780-87A7-742AC9133BD5}"/>
              </a:ext>
            </a:extLst>
          </p:cNvPr>
          <p:cNvSpPr txBox="1">
            <a:spLocks noGrp="1"/>
          </p:cNvSpPr>
          <p:nvPr>
            <p:ph type="title" idx="4294967295"/>
          </p:nvPr>
        </p:nvSpPr>
        <p:spPr>
          <a:xfrm>
            <a:off x="6400800" y="5883295"/>
            <a:ext cx="6352032" cy="5662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The Gulag</a:t>
            </a:r>
          </a:p>
        </p:txBody>
      </p:sp>
    </p:spTree>
    <p:extLst>
      <p:ext uri="{BB962C8B-B14F-4D97-AF65-F5344CB8AC3E}">
        <p14:creationId xmlns:p14="http://schemas.microsoft.com/office/powerpoint/2010/main" val="4166312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opaganda poster of a happy blonde woman wearing a white kerchief on her head holding two large bushels of wheat. She is looking off into the distance. Text below in Russian за высокий урожай">
            <a:extLst>
              <a:ext uri="{FF2B5EF4-FFF2-40B4-BE49-F238E27FC236}">
                <a16:creationId xmlns:a16="http://schemas.microsoft.com/office/drawing/2014/main" id="{B6703B54-5C92-6C75-3F41-D3B5EB028D0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48769" y="1555953"/>
            <a:ext cx="3493101" cy="4911213"/>
          </a:xfrm>
          <a:prstGeom prst="rect">
            <a:avLst/>
          </a:prstGeom>
        </p:spPr>
      </p:pic>
      <p:pic>
        <p:nvPicPr>
          <p:cNvPr id="4" name="Picture 3" descr="Black and white photo of Joseph Stalin. Man with black hair and large moustache wearing a military uniform sitting at a desk.">
            <a:extLst>
              <a:ext uri="{FF2B5EF4-FFF2-40B4-BE49-F238E27FC236}">
                <a16:creationId xmlns:a16="http://schemas.microsoft.com/office/drawing/2014/main" id="{87ECF032-1716-DF51-ABC9-CFA45F73EEF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891"/>
          <a:stretch/>
        </p:blipFill>
        <p:spPr>
          <a:xfrm>
            <a:off x="4506622" y="2281082"/>
            <a:ext cx="3178754" cy="3460957"/>
          </a:xfrm>
          <a:prstGeom prst="rect">
            <a:avLst/>
          </a:prstGeom>
        </p:spPr>
      </p:pic>
      <p:pic>
        <p:nvPicPr>
          <p:cNvPr id="9" name="Picture 8" descr="black and white illustration of a mother, father, son, and daughter. They are standing with their arms around one another smiling and looking up at the sun. There are rays coming out of the sun that fill the background. There is also wheat. A box of text says &quot;do we need dead souls?&quot;">
            <a:extLst>
              <a:ext uri="{FF2B5EF4-FFF2-40B4-BE49-F238E27FC236}">
                <a16:creationId xmlns:a16="http://schemas.microsoft.com/office/drawing/2014/main" id="{D9DE2E1B-6686-C48B-A9CA-6D34DF39D5D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9076" y="1335956"/>
            <a:ext cx="3794153" cy="5043231"/>
          </a:xfrm>
          <a:prstGeom prst="rect">
            <a:avLst/>
          </a:prstGeom>
        </p:spPr>
      </p:pic>
      <p:sp>
        <p:nvSpPr>
          <p:cNvPr id="3" name="TextBox 2">
            <a:extLst>
              <a:ext uri="{FF2B5EF4-FFF2-40B4-BE49-F238E27FC236}">
                <a16:creationId xmlns:a16="http://schemas.microsoft.com/office/drawing/2014/main" id="{E093632D-FA30-76E5-F480-800F9227A959}"/>
              </a:ext>
            </a:extLst>
          </p:cNvPr>
          <p:cNvSpPr txBox="1"/>
          <p:nvPr/>
        </p:nvSpPr>
        <p:spPr>
          <a:xfrm>
            <a:off x="629816" y="602797"/>
            <a:ext cx="10932367" cy="1463606"/>
          </a:xfrm>
          <a:prstGeom prst="rect">
            <a:avLst/>
          </a:prstGeom>
          <a:noFill/>
        </p:spPr>
        <p:txBody>
          <a:bodyPr wrap="square" rtlCol="0">
            <a:spAutoFit/>
          </a:bodyPr>
          <a:lstStyle/>
          <a:p>
            <a:pPr marL="0" marR="0" algn="ctr">
              <a:lnSpc>
                <a:spcPct val="107000"/>
              </a:lnSpc>
              <a:spcBef>
                <a:spcPts val="0"/>
              </a:spcBef>
              <a:spcAft>
                <a:spcPts val="800"/>
              </a:spcAft>
            </a:pPr>
            <a:r>
              <a:rPr lang="en-US" sz="1800" dirty="0">
                <a:effectLst/>
                <a:latin typeface="Georgia" panose="02040502050405020303" pitchFamily="18" charset="0"/>
                <a:ea typeface="Calibri" panose="020F0502020204030204" pitchFamily="34" charset="0"/>
                <a:cs typeface="Times New Roman" panose="02020603050405020304" pitchFamily="18" charset="0"/>
              </a:rPr>
              <a:t>“Primarily, it is so-called dead souls that are withdrawing from the collective farms—It is not even a withdrawal but rather the revelation of a vacuum—” “Do we need dead souls? … Of course not.” </a:t>
            </a:r>
          </a:p>
          <a:p>
            <a:pPr marL="0" marR="0" algn="ctr">
              <a:lnSpc>
                <a:spcPct val="107000"/>
              </a:lnSpc>
              <a:spcBef>
                <a:spcPts val="0"/>
              </a:spcBef>
              <a:spcAft>
                <a:spcPts val="800"/>
              </a:spcAft>
            </a:pPr>
            <a:r>
              <a:rPr lang="en-US" sz="1800" dirty="0">
                <a:effectLst/>
                <a:latin typeface="Georgia" panose="02040502050405020303" pitchFamily="18" charset="0"/>
                <a:ea typeface="Calibri" panose="020F0502020204030204" pitchFamily="34" charset="0"/>
                <a:cs typeface="Times New Roman" panose="02020603050405020304" pitchFamily="18" charset="0"/>
              </a:rPr>
              <a:t>-Joseph Stalin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dirty="0"/>
          </a:p>
        </p:txBody>
      </p:sp>
      <p:sp>
        <p:nvSpPr>
          <p:cNvPr id="10" name="Title 1">
            <a:extLst>
              <a:ext uri="{FF2B5EF4-FFF2-40B4-BE49-F238E27FC236}">
                <a16:creationId xmlns:a16="http://schemas.microsoft.com/office/drawing/2014/main" id="{FA22FBC1-6335-C32D-391F-81C72027F53F}"/>
              </a:ext>
            </a:extLst>
          </p:cNvPr>
          <p:cNvSpPr txBox="1">
            <a:spLocks noGrp="1"/>
          </p:cNvSpPr>
          <p:nvPr>
            <p:ph type="title" idx="4294967295"/>
          </p:nvPr>
        </p:nvSpPr>
        <p:spPr>
          <a:xfrm>
            <a:off x="350520" y="-5998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mj-lt"/>
                <a:ea typeface="+mj-ea"/>
                <a:cs typeface="+mj-cs"/>
              </a:rPr>
              <a:t>Joseph Stalin and Collectivization Propaganda </a:t>
            </a:r>
          </a:p>
        </p:txBody>
      </p:sp>
    </p:spTree>
    <p:extLst>
      <p:ext uri="{BB962C8B-B14F-4D97-AF65-F5344CB8AC3E}">
        <p14:creationId xmlns:p14="http://schemas.microsoft.com/office/powerpoint/2010/main" val="53355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pia photograph of male prisoners  marching outside. Two guards holding rifles are walking with them. ">
            <a:extLst>
              <a:ext uri="{FF2B5EF4-FFF2-40B4-BE49-F238E27FC236}">
                <a16:creationId xmlns:a16="http://schemas.microsoft.com/office/drawing/2014/main" id="{0B6C6606-A192-E973-0347-E17687899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564" y="226506"/>
            <a:ext cx="10786872" cy="60676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DF87E0E-8889-BC3F-3A44-1C564DD372F0}"/>
              </a:ext>
            </a:extLst>
          </p:cNvPr>
          <p:cNvSpPr txBox="1">
            <a:spLocks noGrp="1"/>
          </p:cNvSpPr>
          <p:nvPr>
            <p:ph type="title" idx="4294967295"/>
          </p:nvPr>
        </p:nvSpPr>
        <p:spPr>
          <a:xfrm>
            <a:off x="3115056" y="6354128"/>
            <a:ext cx="6352032" cy="4443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Gulag Prisoners in Perm</a:t>
            </a:r>
          </a:p>
        </p:txBody>
      </p:sp>
    </p:spTree>
    <p:extLst>
      <p:ext uri="{BB962C8B-B14F-4D97-AF65-F5344CB8AC3E}">
        <p14:creationId xmlns:p14="http://schemas.microsoft.com/office/powerpoint/2010/main" val="1713158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burlap sacks filled with grain. The one to the left has tipped over and grain has spilled onto the ground. There is a bunch of grain stalks resting on top of the bag to the left.">
            <a:extLst>
              <a:ext uri="{FF2B5EF4-FFF2-40B4-BE49-F238E27FC236}">
                <a16:creationId xmlns:a16="http://schemas.microsoft.com/office/drawing/2014/main" id="{FF10D9BE-D7D0-5720-EBD7-0BDB9CC1A94F}"/>
              </a:ext>
            </a:extLst>
          </p:cNvPr>
          <p:cNvPicPr>
            <a:picLocks noChangeAspect="1"/>
          </p:cNvPicPr>
          <p:nvPr/>
        </p:nvPicPr>
        <p:blipFill>
          <a:blip r:embed="rId3"/>
          <a:stretch>
            <a:fillRect/>
          </a:stretch>
        </p:blipFill>
        <p:spPr>
          <a:xfrm>
            <a:off x="5380213" y="1470660"/>
            <a:ext cx="6620789" cy="4430268"/>
          </a:xfrm>
          <a:prstGeom prst="rect">
            <a:avLst/>
          </a:prstGeom>
        </p:spPr>
      </p:pic>
      <p:pic>
        <p:nvPicPr>
          <p:cNvPr id="3" name="Picture 2" descr="four-panel black and white illustration. panel one is girl's hand holding grain. panel two is girl's clenched fist. panel three is girl standing in front of a stack of grain bags asking a man standing near a truck &quot;where is all of it going?&quot; He replies &quot;to the cities mostly, but also to be sold to American and London.&quot; Fourth panel is three men drinking. One says &quot;they know what is happening here!&quot;">
            <a:extLst>
              <a:ext uri="{FF2B5EF4-FFF2-40B4-BE49-F238E27FC236}">
                <a16:creationId xmlns:a16="http://schemas.microsoft.com/office/drawing/2014/main" id="{DEB9D437-3232-522A-B3EB-9EAC6C1C1073}"/>
              </a:ext>
            </a:extLst>
          </p:cNvPr>
          <p:cNvPicPr>
            <a:picLocks noChangeAspect="1"/>
          </p:cNvPicPr>
          <p:nvPr/>
        </p:nvPicPr>
        <p:blipFill>
          <a:blip r:embed="rId4"/>
          <a:stretch>
            <a:fillRect/>
          </a:stretch>
        </p:blipFill>
        <p:spPr>
          <a:xfrm>
            <a:off x="195943" y="0"/>
            <a:ext cx="5184270" cy="6858000"/>
          </a:xfrm>
          <a:prstGeom prst="rect">
            <a:avLst/>
          </a:prstGeom>
        </p:spPr>
      </p:pic>
      <p:sp>
        <p:nvSpPr>
          <p:cNvPr id="4" name="Title 1">
            <a:extLst>
              <a:ext uri="{FF2B5EF4-FFF2-40B4-BE49-F238E27FC236}">
                <a16:creationId xmlns:a16="http://schemas.microsoft.com/office/drawing/2014/main" id="{2FE670BA-0CD0-6BEA-61EC-9C0FA93BAC45}"/>
              </a:ext>
            </a:extLst>
          </p:cNvPr>
          <p:cNvSpPr txBox="1">
            <a:spLocks noGrp="1"/>
          </p:cNvSpPr>
          <p:nvPr>
            <p:ph type="title" idx="4294967295"/>
          </p:nvPr>
        </p:nvSpPr>
        <p:spPr>
          <a:xfrm>
            <a:off x="5474208" y="177439"/>
            <a:ext cx="6352032" cy="5662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Grain Exportation Abroad</a:t>
            </a:r>
          </a:p>
        </p:txBody>
      </p:sp>
    </p:spTree>
    <p:extLst>
      <p:ext uri="{BB962C8B-B14F-4D97-AF65-F5344CB8AC3E}">
        <p14:creationId xmlns:p14="http://schemas.microsoft.com/office/powerpoint/2010/main" val="2598599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lack and white photograph. Eleven women sitting in a circle in a field with baskets. Ten women are wearing white embroidered shirts and white kerchiefs on their heads. One woman is reading a book and wearing a floral dress.">
            <a:extLst>
              <a:ext uri="{FF2B5EF4-FFF2-40B4-BE49-F238E27FC236}">
                <a16:creationId xmlns:a16="http://schemas.microsoft.com/office/drawing/2014/main" id="{6B5A7F7B-E86D-C590-A018-0D4FA35C6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7260" y="1495616"/>
            <a:ext cx="6463086" cy="43220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lack and white drawing of two soldiers holding a man at gunpoint. His hands are raised over his head. In the background there is a village including a wooden orthodox church.">
            <a:extLst>
              <a:ext uri="{FF2B5EF4-FFF2-40B4-BE49-F238E27FC236}">
                <a16:creationId xmlns:a16="http://schemas.microsoft.com/office/drawing/2014/main" id="{02100E78-2B3B-BAED-D643-2C5BD4E7734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401" y="0"/>
            <a:ext cx="5064368" cy="6717323"/>
          </a:xfrm>
          <a:prstGeom prst="rect">
            <a:avLst/>
          </a:prstGeom>
        </p:spPr>
      </p:pic>
      <p:sp>
        <p:nvSpPr>
          <p:cNvPr id="4" name="Title 1">
            <a:extLst>
              <a:ext uri="{FF2B5EF4-FFF2-40B4-BE49-F238E27FC236}">
                <a16:creationId xmlns:a16="http://schemas.microsoft.com/office/drawing/2014/main" id="{3D5008B7-6302-9294-8F83-84FA16972514}"/>
              </a:ext>
            </a:extLst>
          </p:cNvPr>
          <p:cNvSpPr txBox="1">
            <a:spLocks noGrp="1"/>
          </p:cNvSpPr>
          <p:nvPr>
            <p:ph type="title" idx="4294967295"/>
          </p:nvPr>
        </p:nvSpPr>
        <p:spPr>
          <a:xfrm>
            <a:off x="6476999" y="170053"/>
            <a:ext cx="4483609"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Collective Farms</a:t>
            </a:r>
          </a:p>
        </p:txBody>
      </p:sp>
    </p:spTree>
    <p:extLst>
      <p:ext uri="{BB962C8B-B14F-4D97-AF65-F5344CB8AC3E}">
        <p14:creationId xmlns:p14="http://schemas.microsoft.com/office/powerpoint/2010/main" val="1649165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 of Mother Mary and Jesus on a shelf in the corner. A metal cup is hanging below full of something white. There is a white and red embroidered cloth draped around the icon. White, pink, and beige wallpaper with floral stripes.">
            <a:extLst>
              <a:ext uri="{FF2B5EF4-FFF2-40B4-BE49-F238E27FC236}">
                <a16:creationId xmlns:a16="http://schemas.microsoft.com/office/drawing/2014/main" id="{BD42938D-4264-AB95-86B4-59CF8A7453FE}"/>
              </a:ext>
            </a:extLst>
          </p:cNvPr>
          <p:cNvPicPr>
            <a:picLocks noChangeAspect="1"/>
          </p:cNvPicPr>
          <p:nvPr/>
        </p:nvPicPr>
        <p:blipFill rotWithShape="1">
          <a:blip r:embed="rId3"/>
          <a:srcRect t="10980" r="4248" b="4238"/>
          <a:stretch/>
        </p:blipFill>
        <p:spPr>
          <a:xfrm>
            <a:off x="6549611" y="950977"/>
            <a:ext cx="4740181" cy="5596128"/>
          </a:xfrm>
          <a:prstGeom prst="rect">
            <a:avLst/>
          </a:prstGeom>
        </p:spPr>
      </p:pic>
      <p:pic>
        <p:nvPicPr>
          <p:cNvPr id="4" name="Picture 3" descr="Black and white illustration. Top panel shows four soldiers standing in a room at night waiting. Bottom panel shows a soldier looking at an icon. His hand is on the back of his neck and he is turned away from the viewer. He appears to be thinking.">
            <a:extLst>
              <a:ext uri="{FF2B5EF4-FFF2-40B4-BE49-F238E27FC236}">
                <a16:creationId xmlns:a16="http://schemas.microsoft.com/office/drawing/2014/main" id="{C1A3041D-3813-C7DA-92F7-E6F88908CC9E}"/>
              </a:ext>
            </a:extLst>
          </p:cNvPr>
          <p:cNvPicPr>
            <a:picLocks noChangeAspect="1"/>
          </p:cNvPicPr>
          <p:nvPr/>
        </p:nvPicPr>
        <p:blipFill rotWithShape="1">
          <a:blip r:embed="rId4"/>
          <a:srcRect l="37884" t="33846" r="38750" b="10427"/>
          <a:stretch/>
        </p:blipFill>
        <p:spPr>
          <a:xfrm>
            <a:off x="630540" y="0"/>
            <a:ext cx="5158154" cy="6858000"/>
          </a:xfrm>
          <a:prstGeom prst="rect">
            <a:avLst/>
          </a:prstGeom>
        </p:spPr>
      </p:pic>
      <p:sp>
        <p:nvSpPr>
          <p:cNvPr id="5" name="Title 1">
            <a:extLst>
              <a:ext uri="{FF2B5EF4-FFF2-40B4-BE49-F238E27FC236}">
                <a16:creationId xmlns:a16="http://schemas.microsoft.com/office/drawing/2014/main" id="{E588F7D8-BDEF-9524-0C8A-CFD1224549D6}"/>
              </a:ext>
            </a:extLst>
          </p:cNvPr>
          <p:cNvSpPr txBox="1">
            <a:spLocks noGrp="1"/>
          </p:cNvSpPr>
          <p:nvPr>
            <p:ph type="title" idx="4294967295"/>
          </p:nvPr>
        </p:nvSpPr>
        <p:spPr>
          <a:xfrm>
            <a:off x="6800088" y="128670"/>
            <a:ext cx="427024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The Icon Corner</a:t>
            </a:r>
          </a:p>
        </p:txBody>
      </p:sp>
    </p:spTree>
    <p:extLst>
      <p:ext uri="{BB962C8B-B14F-4D97-AF65-F5344CB8AC3E}">
        <p14:creationId xmlns:p14="http://schemas.microsoft.com/office/powerpoint/2010/main" val="476023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DF610F4-D775-9503-8835-F9FBFFE445AF}"/>
              </a:ext>
            </a:extLst>
          </p:cNvPr>
          <p:cNvSpPr txBox="1">
            <a:spLocks noGrp="1"/>
          </p:cNvSpPr>
          <p:nvPr>
            <p:ph type="title" idx="4294967295"/>
          </p:nvPr>
        </p:nvSpPr>
        <p:spPr>
          <a:xfrm>
            <a:off x="6800088" y="128670"/>
            <a:ext cx="427024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Grain Hoarding</a:t>
            </a:r>
          </a:p>
        </p:txBody>
      </p:sp>
      <p:pic>
        <p:nvPicPr>
          <p:cNvPr id="6" name="Picture 5" descr="Black and white photograph of two men in military uniforms collecting grain from an underground storage area. One man is holding out a sack and the other man, coming out of the storage area, has a bucket of grain.">
            <a:extLst>
              <a:ext uri="{FF2B5EF4-FFF2-40B4-BE49-F238E27FC236}">
                <a16:creationId xmlns:a16="http://schemas.microsoft.com/office/drawing/2014/main" id="{301560C8-91D3-06C8-83CB-746EFE9ECD06}"/>
              </a:ext>
            </a:extLst>
          </p:cNvPr>
          <p:cNvPicPr>
            <a:picLocks noChangeAspect="1"/>
          </p:cNvPicPr>
          <p:nvPr/>
        </p:nvPicPr>
        <p:blipFill>
          <a:blip r:embed="rId3"/>
          <a:stretch>
            <a:fillRect/>
          </a:stretch>
        </p:blipFill>
        <p:spPr>
          <a:xfrm>
            <a:off x="1445758" y="0"/>
            <a:ext cx="9668556" cy="6839546"/>
          </a:xfrm>
          <a:prstGeom prst="rect">
            <a:avLst/>
          </a:prstGeom>
        </p:spPr>
      </p:pic>
    </p:spTree>
    <p:extLst>
      <p:ext uri="{BB962C8B-B14F-4D97-AF65-F5344CB8AC3E}">
        <p14:creationId xmlns:p14="http://schemas.microsoft.com/office/powerpoint/2010/main" val="3530465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535A-984D-633A-F566-8946C1D680A3}"/>
              </a:ext>
            </a:extLst>
          </p:cNvPr>
          <p:cNvSpPr txBox="1">
            <a:spLocks noGrp="1"/>
          </p:cNvSpPr>
          <p:nvPr>
            <p:ph type="title" idx="4294967295"/>
          </p:nvPr>
        </p:nvSpPr>
        <p:spPr>
          <a:xfrm>
            <a:off x="6800088" y="128670"/>
            <a:ext cx="4270248"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Grain Hoarding</a:t>
            </a:r>
          </a:p>
        </p:txBody>
      </p:sp>
      <p:pic>
        <p:nvPicPr>
          <p:cNvPr id="3074" name="Picture 2" descr="Black and white photograph. Seven men, three of who seem to be military, standing around a pile of sacks of grain. One woman is sitting on the ground in front, looking at her hands in her lap. The other woman is standing behind the grain pile and seems to be crying. ">
            <a:extLst>
              <a:ext uri="{FF2B5EF4-FFF2-40B4-BE49-F238E27FC236}">
                <a16:creationId xmlns:a16="http://schemas.microsoft.com/office/drawing/2014/main" id="{493921D1-032E-4806-E532-4619CBF91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108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descr="Brass and red badge has a sword and a star on it. There is the Soviet hammer and sickle emblem in the center of the star. In a banner below it is the text in Russian КГБ СССР.">
            <a:extLst>
              <a:ext uri="{FF2B5EF4-FFF2-40B4-BE49-F238E27FC236}">
                <a16:creationId xmlns:a16="http://schemas.microsoft.com/office/drawing/2014/main" id="{C9E22BF0-04F6-C90D-64AB-A19326A13F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162336" y="1667368"/>
            <a:ext cx="3517120" cy="3517120"/>
          </a:xfrm>
          <a:prstGeom prst="rect">
            <a:avLst/>
          </a:prstGeom>
          <a:noFill/>
        </p:spPr>
      </p:pic>
      <p:sp>
        <p:nvSpPr>
          <p:cNvPr id="7" name="Title 1">
            <a:extLst>
              <a:ext uri="{FF2B5EF4-FFF2-40B4-BE49-F238E27FC236}">
                <a16:creationId xmlns:a16="http://schemas.microsoft.com/office/drawing/2014/main" id="{B3D687B0-A68A-CD88-D262-3AED04471005}"/>
              </a:ext>
            </a:extLst>
          </p:cNvPr>
          <p:cNvSpPr txBox="1">
            <a:spLocks/>
          </p:cNvSpPr>
          <p:nvPr/>
        </p:nvSpPr>
        <p:spPr>
          <a:xfrm>
            <a:off x="7744562" y="6089904"/>
            <a:ext cx="4270248" cy="4443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latin typeface="Georgia" panose="02040502050405020303" pitchFamily="18" charset="0"/>
              </a:rPr>
              <a:t>KGB of the USSR</a:t>
            </a:r>
          </a:p>
        </p:txBody>
      </p:sp>
      <p:graphicFrame>
        <p:nvGraphicFramePr>
          <p:cNvPr id="5" name="Object 4" descr="Black and white illustration of a person's hand holding a badge. The badge has a sword and a star on it. There is blood on the bottom of the sword part. Hand and badge are white, background and blood are black.">
            <a:extLst>
              <a:ext uri="{FF2B5EF4-FFF2-40B4-BE49-F238E27FC236}">
                <a16:creationId xmlns:a16="http://schemas.microsoft.com/office/drawing/2014/main" id="{573F6BB1-EDA5-0CF7-2163-0C467C6B60C5}"/>
              </a:ext>
            </a:extLst>
          </p:cNvPr>
          <p:cNvGraphicFramePr>
            <a:graphicFrameLocks noChangeAspect="1"/>
          </p:cNvGraphicFramePr>
          <p:nvPr>
            <p:extLst>
              <p:ext uri="{D42A27DB-BD31-4B8C-83A1-F6EECF244321}">
                <p14:modId xmlns:p14="http://schemas.microsoft.com/office/powerpoint/2010/main" val="3812559680"/>
              </p:ext>
            </p:extLst>
          </p:nvPr>
        </p:nvGraphicFramePr>
        <p:xfrm>
          <a:off x="4578703" y="2213657"/>
          <a:ext cx="3012235" cy="4415744"/>
        </p:xfrm>
        <a:graphic>
          <a:graphicData uri="http://schemas.openxmlformats.org/presentationml/2006/ole">
            <mc:AlternateContent xmlns:mc="http://schemas.openxmlformats.org/markup-compatibility/2006">
              <mc:Choice xmlns:v="urn:schemas-microsoft-com:vml" Requires="v">
                <p:oleObj name="Bitmap Image" r:id="rId4" imgW="2026800" imgH="2971800" progId="Paint.Picture">
                  <p:embed/>
                </p:oleObj>
              </mc:Choice>
              <mc:Fallback>
                <p:oleObj name="Bitmap Image" r:id="rId4" imgW="2026800" imgH="2971800" progId="Paint.Picture">
                  <p:embed/>
                  <p:pic>
                    <p:nvPicPr>
                      <p:cNvPr id="5" name="Object 4" descr="Black and white illustration of a person's hand holding a badge. The badge has a sword and a star on it. There is blood on the bottom of the sword part. Hand and badge are white, background and blood are black.">
                        <a:extLst>
                          <a:ext uri="{FF2B5EF4-FFF2-40B4-BE49-F238E27FC236}">
                            <a16:creationId xmlns:a16="http://schemas.microsoft.com/office/drawing/2014/main" id="{573F6BB1-EDA5-0CF7-2163-0C467C6B60C5}"/>
                          </a:ext>
                        </a:extLst>
                      </p:cNvPr>
                      <p:cNvPicPr/>
                      <p:nvPr/>
                    </p:nvPicPr>
                    <p:blipFill>
                      <a:blip r:embed="rId5"/>
                      <a:stretch>
                        <a:fillRect/>
                      </a:stretch>
                    </p:blipFill>
                    <p:spPr>
                      <a:xfrm>
                        <a:off x="4578703" y="2213657"/>
                        <a:ext cx="3012235" cy="4415744"/>
                      </a:xfrm>
                      <a:prstGeom prst="rect">
                        <a:avLst/>
                      </a:prstGeom>
                    </p:spPr>
                  </p:pic>
                </p:oleObj>
              </mc:Fallback>
            </mc:AlternateContent>
          </a:graphicData>
        </a:graphic>
      </p:graphicFrame>
      <p:pic>
        <p:nvPicPr>
          <p:cNvPr id="4" name="Picture 3" descr="Black and white illustration of a person's hand holding a badge. The badge has a sword and a star on it. Badge is white, hand and background are black.">
            <a:extLst>
              <a:ext uri="{FF2B5EF4-FFF2-40B4-BE49-F238E27FC236}">
                <a16:creationId xmlns:a16="http://schemas.microsoft.com/office/drawing/2014/main" id="{33DF6B1E-A712-3E79-D096-AE3ACBD73768}"/>
              </a:ext>
            </a:extLst>
          </p:cNvPr>
          <p:cNvPicPr>
            <a:picLocks noChangeAspect="1"/>
          </p:cNvPicPr>
          <p:nvPr/>
        </p:nvPicPr>
        <p:blipFill rotWithShape="1">
          <a:blip r:embed="rId6"/>
          <a:srcRect l="21434"/>
          <a:stretch/>
        </p:blipFill>
        <p:spPr>
          <a:xfrm>
            <a:off x="4332016" y="426729"/>
            <a:ext cx="3537345" cy="1665882"/>
          </a:xfrm>
          <a:prstGeom prst="rect">
            <a:avLst/>
          </a:prstGeom>
        </p:spPr>
      </p:pic>
      <p:pic>
        <p:nvPicPr>
          <p:cNvPr id="2" name="Picture 1" descr="Military medal of a red and white striped ribbon. The medal has the hammer and sickle emblem on it, a red flag with Russian text on it, and laurel leaf wreath around it all.">
            <a:extLst>
              <a:ext uri="{FF2B5EF4-FFF2-40B4-BE49-F238E27FC236}">
                <a16:creationId xmlns:a16="http://schemas.microsoft.com/office/drawing/2014/main" id="{26B5AB09-4361-207D-E149-BBE10207E582}"/>
              </a:ext>
            </a:extLst>
          </p:cNvPr>
          <p:cNvPicPr>
            <a:picLocks noChangeAspect="1"/>
          </p:cNvPicPr>
          <p:nvPr/>
        </p:nvPicPr>
        <p:blipFill>
          <a:blip r:embed="rId7"/>
          <a:stretch>
            <a:fillRect/>
          </a:stretch>
        </p:blipFill>
        <p:spPr>
          <a:xfrm>
            <a:off x="1138039" y="1123527"/>
            <a:ext cx="2210304" cy="4604800"/>
          </a:xfrm>
          <a:prstGeom prst="rect">
            <a:avLst/>
          </a:prstGeom>
        </p:spPr>
      </p:pic>
      <p:sp>
        <p:nvSpPr>
          <p:cNvPr id="6" name="Title 1">
            <a:extLst>
              <a:ext uri="{FF2B5EF4-FFF2-40B4-BE49-F238E27FC236}">
                <a16:creationId xmlns:a16="http://schemas.microsoft.com/office/drawing/2014/main" id="{9E1F152D-3101-282E-0FC9-C61B56882465}"/>
              </a:ext>
            </a:extLst>
          </p:cNvPr>
          <p:cNvSpPr txBox="1">
            <a:spLocks noGrp="1"/>
          </p:cNvSpPr>
          <p:nvPr>
            <p:ph type="title" idx="4294967295"/>
          </p:nvPr>
        </p:nvSpPr>
        <p:spPr>
          <a:xfrm>
            <a:off x="619552" y="6089904"/>
            <a:ext cx="7424928" cy="5394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Order of the Red Banner </a:t>
            </a:r>
          </a:p>
        </p:txBody>
      </p:sp>
    </p:spTree>
    <p:extLst>
      <p:ext uri="{BB962C8B-B14F-4D97-AF65-F5344CB8AC3E}">
        <p14:creationId xmlns:p14="http://schemas.microsoft.com/office/powerpoint/2010/main" val="325843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ck and white drawing of a statue of a bald man in a coat gesturing with his arm out in front of him. Statue seen from the back. Background is snowy village and trees. Owl flying over statue's head. Two kids holding hands in front of the statue seen from the back. Three soldiers near the statue seen from the front approaching the kids.">
            <a:extLst>
              <a:ext uri="{FF2B5EF4-FFF2-40B4-BE49-F238E27FC236}">
                <a16:creationId xmlns:a16="http://schemas.microsoft.com/office/drawing/2014/main" id="{BE8B61CC-1FE4-CF3D-439C-2FEA7CC7DB16}"/>
              </a:ext>
            </a:extLst>
          </p:cNvPr>
          <p:cNvPicPr>
            <a:picLocks noChangeAspect="1"/>
          </p:cNvPicPr>
          <p:nvPr/>
        </p:nvPicPr>
        <p:blipFill>
          <a:blip r:embed="rId3"/>
          <a:stretch>
            <a:fillRect/>
          </a:stretch>
        </p:blipFill>
        <p:spPr>
          <a:xfrm>
            <a:off x="762231" y="0"/>
            <a:ext cx="4915158" cy="6858000"/>
          </a:xfrm>
          <a:prstGeom prst="rect">
            <a:avLst/>
          </a:prstGeom>
        </p:spPr>
      </p:pic>
      <p:pic>
        <p:nvPicPr>
          <p:cNvPr id="5" name="Picture 4" descr="Black and white photo of Vladimir Lenin. Strict looking man in a three-piece suit looking to the left. He has a moustache and goatee and is bald.">
            <a:extLst>
              <a:ext uri="{FF2B5EF4-FFF2-40B4-BE49-F238E27FC236}">
                <a16:creationId xmlns:a16="http://schemas.microsoft.com/office/drawing/2014/main" id="{22F7031F-49D5-467E-3CFA-4EFF1C8BA4B2}"/>
              </a:ext>
            </a:extLst>
          </p:cNvPr>
          <p:cNvPicPr>
            <a:picLocks noChangeAspect="1"/>
          </p:cNvPicPr>
          <p:nvPr/>
        </p:nvPicPr>
        <p:blipFill>
          <a:blip r:embed="rId4"/>
          <a:stretch>
            <a:fillRect/>
          </a:stretch>
        </p:blipFill>
        <p:spPr>
          <a:xfrm>
            <a:off x="675335" y="0"/>
            <a:ext cx="5002054" cy="6858000"/>
          </a:xfrm>
          <a:prstGeom prst="rect">
            <a:avLst/>
          </a:prstGeom>
        </p:spPr>
      </p:pic>
      <p:pic>
        <p:nvPicPr>
          <p:cNvPr id="1026" name="Picture 2" descr="Statue of Lenin in Kharkiv">
            <a:extLst>
              <a:ext uri="{FF2B5EF4-FFF2-40B4-BE49-F238E27FC236}">
                <a16:creationId xmlns:a16="http://schemas.microsoft.com/office/drawing/2014/main" id="{47DD11A6-FF93-5BCD-25FC-C3C6310771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954276" y="0"/>
            <a:ext cx="609659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3EB0FB2-B61F-0146-7325-EB7133C7C4F4}"/>
              </a:ext>
            </a:extLst>
          </p:cNvPr>
          <p:cNvSpPr txBox="1">
            <a:spLocks noGrp="1"/>
          </p:cNvSpPr>
          <p:nvPr>
            <p:ph type="title" idx="4294967295"/>
          </p:nvPr>
        </p:nvSpPr>
        <p:spPr>
          <a:xfrm>
            <a:off x="9794517" y="567582"/>
            <a:ext cx="181226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Lenin</a:t>
            </a:r>
          </a:p>
        </p:txBody>
      </p:sp>
    </p:spTree>
    <p:extLst>
      <p:ext uri="{BB962C8B-B14F-4D97-AF65-F5344CB8AC3E}">
        <p14:creationId xmlns:p14="http://schemas.microsoft.com/office/powerpoint/2010/main" val="74876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graph of a brass OGPU badge. It is round with a banner on the bottom. The banner says О.Г.П.У. The middle of the badge has a man's face in profile facing left surrounded by a laurel wreath. There is a star on top and the dates 1917 and 1927 are on either side of the man's head.">
            <a:extLst>
              <a:ext uri="{FF2B5EF4-FFF2-40B4-BE49-F238E27FC236}">
                <a16:creationId xmlns:a16="http://schemas.microsoft.com/office/drawing/2014/main" id="{DBA52A6A-3E22-E013-80EA-5D51BEDD38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88852" y="313994"/>
            <a:ext cx="4991519" cy="6023182"/>
          </a:xfrm>
          <a:prstGeom prst="rect">
            <a:avLst/>
          </a:prstGeom>
        </p:spPr>
      </p:pic>
      <p:pic>
        <p:nvPicPr>
          <p:cNvPr id="9" name="Picture 8" descr="Three paneled black and white illustration. The top left panel shows three people in military uniforms standing in front of a wooden building. Two are in the background, one is a man and one is a woman. The third is in the foreground and we can see he has a pin on his uniform.&#10;The bottom left panel is a close up of the pin. It has a laurel leave around the edges and the dates 1917-1927. There is a man's silhouette in the center of the laurel wreath. The bottom right panel is a close up of the man's gun.">
            <a:extLst>
              <a:ext uri="{FF2B5EF4-FFF2-40B4-BE49-F238E27FC236}">
                <a16:creationId xmlns:a16="http://schemas.microsoft.com/office/drawing/2014/main" id="{CA8DAB06-7630-15E2-6DEF-64B4DA6DB7D6}"/>
              </a:ext>
            </a:extLst>
          </p:cNvPr>
          <p:cNvPicPr>
            <a:picLocks noChangeAspect="1"/>
          </p:cNvPicPr>
          <p:nvPr/>
        </p:nvPicPr>
        <p:blipFill rotWithShape="1">
          <a:blip r:embed="rId4"/>
          <a:srcRect r="2633" b="27778"/>
          <a:stretch/>
        </p:blipFill>
        <p:spPr>
          <a:xfrm>
            <a:off x="0" y="141514"/>
            <a:ext cx="6530806" cy="6368143"/>
          </a:xfrm>
          <a:prstGeom prst="rect">
            <a:avLst/>
          </a:prstGeom>
        </p:spPr>
      </p:pic>
      <p:sp>
        <p:nvSpPr>
          <p:cNvPr id="10" name="Title 1">
            <a:extLst>
              <a:ext uri="{FF2B5EF4-FFF2-40B4-BE49-F238E27FC236}">
                <a16:creationId xmlns:a16="http://schemas.microsoft.com/office/drawing/2014/main" id="{4470395A-A5D0-3E8C-55B3-6B08A7A8D63D}"/>
              </a:ext>
            </a:extLst>
          </p:cNvPr>
          <p:cNvSpPr txBox="1">
            <a:spLocks noGrp="1"/>
          </p:cNvSpPr>
          <p:nvPr>
            <p:ph type="title" idx="4294967295"/>
          </p:nvPr>
        </p:nvSpPr>
        <p:spPr>
          <a:xfrm>
            <a:off x="7141464" y="6337176"/>
            <a:ext cx="4270248" cy="5662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OGPU Badge</a:t>
            </a:r>
          </a:p>
        </p:txBody>
      </p:sp>
    </p:spTree>
    <p:extLst>
      <p:ext uri="{BB962C8B-B14F-4D97-AF65-F5344CB8AC3E}">
        <p14:creationId xmlns:p14="http://schemas.microsoft.com/office/powerpoint/2010/main" val="37455424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11732</TotalTime>
  <Words>4461</Words>
  <Application>Microsoft Office PowerPoint</Application>
  <PresentationFormat>Widescreen</PresentationFormat>
  <Paragraphs>148</Paragraphs>
  <Slides>21</Slides>
  <Notes>20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3" baseType="lpstr">
      <vt:lpstr>Arial</vt:lpstr>
      <vt:lpstr>Calibri</vt:lpstr>
      <vt:lpstr>Calibri Light</vt:lpstr>
      <vt:lpstr>Georgia</vt:lpstr>
      <vt:lpstr>Gilroy</vt:lpstr>
      <vt:lpstr>Gudea</vt:lpstr>
      <vt:lpstr>Merriweather-Light</vt:lpstr>
      <vt:lpstr>Open Sans</vt:lpstr>
      <vt:lpstr>proxima-nova-condensed</vt:lpstr>
      <vt:lpstr>Times New Roman</vt:lpstr>
      <vt:lpstr>Office Theme</vt:lpstr>
      <vt:lpstr>Bitmap Image</vt:lpstr>
      <vt:lpstr>Overview of Cultural References</vt:lpstr>
      <vt:lpstr>Joseph Stalin and Collectivization Propaganda </vt:lpstr>
      <vt:lpstr>Collective Farms</vt:lpstr>
      <vt:lpstr>The Icon Corner</vt:lpstr>
      <vt:lpstr>Grain Hoarding</vt:lpstr>
      <vt:lpstr>Grain Hoarding</vt:lpstr>
      <vt:lpstr>Order of the Red Banner </vt:lpstr>
      <vt:lpstr>Lenin</vt:lpstr>
      <vt:lpstr>OGPU Badge</vt:lpstr>
      <vt:lpstr>The Orthodox Cross</vt:lpstr>
      <vt:lpstr>Cannibalism</vt:lpstr>
      <vt:lpstr>Tsar Nicholas II</vt:lpstr>
      <vt:lpstr>Borscht and varenyky</vt:lpstr>
      <vt:lpstr>The Young Pioneers</vt:lpstr>
      <vt:lpstr>The Owl in  Ukrainian Folklore </vt:lpstr>
      <vt:lpstr>Icons, St. Theodosia, and Toll Houses</vt:lpstr>
      <vt:lpstr>Icon-Inspired Graphics</vt:lpstr>
      <vt:lpstr>Bribery in the Soviet Union</vt:lpstr>
      <vt:lpstr>The Gulag</vt:lpstr>
      <vt:lpstr>Gulag Prisoners in Perm</vt:lpstr>
      <vt:lpstr>Grain Exportation Abroad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Luttrell, Megan</dc:creator>
  <cp:lastModifiedBy>Luttrell, Megan</cp:lastModifiedBy>
  <cp:revision>2</cp:revision>
  <dcterms:created xsi:type="dcterms:W3CDTF">2023-06-02T17:30:20Z</dcterms:created>
  <dcterms:modified xsi:type="dcterms:W3CDTF">2023-06-29T22:05:13Z</dcterms:modified>
</cp:coreProperties>
</file>